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72" r:id="rId2"/>
    <p:sldMasterId id="2147483660" r:id="rId3"/>
    <p:sldMasterId id="2147483696" r:id="rId4"/>
    <p:sldMasterId id="2147483708" r:id="rId5"/>
    <p:sldMasterId id="2147483732" r:id="rId6"/>
    <p:sldMasterId id="2147483744" r:id="rId7"/>
    <p:sldMasterId id="2147483873" r:id="rId8"/>
    <p:sldMasterId id="2147483756" r:id="rId9"/>
    <p:sldMasterId id="2147483768" r:id="rId10"/>
    <p:sldMasterId id="2147483785" r:id="rId11"/>
    <p:sldMasterId id="2147483798" r:id="rId12"/>
    <p:sldMasterId id="2147483861" r:id="rId13"/>
  </p:sldMasterIdLst>
  <p:notesMasterIdLst>
    <p:notesMasterId r:id="rId59"/>
  </p:notesMasterIdLst>
  <p:sldIdLst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435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37" r:id="rId50"/>
    <p:sldId id="441" r:id="rId51"/>
    <p:sldId id="339" r:id="rId52"/>
    <p:sldId id="340" r:id="rId53"/>
    <p:sldId id="341" r:id="rId54"/>
    <p:sldId id="342" r:id="rId55"/>
    <p:sldId id="343" r:id="rId56"/>
    <p:sldId id="344" r:id="rId57"/>
    <p:sldId id="436" r:id="rId5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pWR+gUhfwpR58V9/sxLiuw==" hashData="DwdjMHVHLF5HaehyAIq9fRu7O+w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A743"/>
    <a:srgbClr val="2860A4"/>
    <a:srgbClr val="404F21"/>
    <a:srgbClr val="2B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002" y="-5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8BA38-E393-4EB7-B731-DC4EFEBD77D6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1B551-4696-4953-A562-712908DB5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7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9A98A-D885-459D-B7E7-1E257C61379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24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33211-BFEF-DC44-8D7B-FBEE788E064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76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9A98A-D885-459D-B7E7-1E257C61379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24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88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490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1"/>
            <a:ext cx="5825202" cy="1234727"/>
          </a:xfrm>
        </p:spPr>
        <p:txBody>
          <a:bodyPr anchor="b">
            <a:noAutofit/>
          </a:bodyPr>
          <a:lstStyle>
            <a:lvl1pPr algn="r">
              <a:defRPr sz="4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A99A-911E-4E3A-BB2A-4ADE56CB2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F85F-1DFB-444D-99A4-DF1AF11877AB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99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A99A-911E-4E3A-BB2A-4ADE56CB2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F85F-1DFB-444D-99A4-DF1AF11877AB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964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A99A-911E-4E3A-BB2A-4ADE56CB2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F85F-1DFB-444D-99A4-DF1AF11877AB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778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2" y="1620443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3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A99A-911E-4E3A-BB2A-4ADE56CB2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F85F-1DFB-444D-99A4-DF1AF11877AB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2482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10" y="1620738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10" y="2052935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8" y="1620738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9" y="2052935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A99A-911E-4E3A-BB2A-4ADE56CB2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F85F-1DFB-444D-99A4-DF1AF11877AB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4176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A99A-911E-4E3A-BB2A-4ADE56CB2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F85F-1DFB-444D-99A4-DF1AF11877AB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02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A99A-911E-4E3A-BB2A-4ADE56CB2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F85F-1DFB-444D-99A4-DF1AF11877AB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89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4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7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3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788" indent="0">
              <a:buNone/>
              <a:defRPr sz="1100"/>
            </a:lvl2pPr>
            <a:lvl3pPr marL="685578" indent="0">
              <a:buNone/>
              <a:defRPr sz="900"/>
            </a:lvl3pPr>
            <a:lvl4pPr marL="1028366" indent="0">
              <a:buNone/>
              <a:defRPr sz="800"/>
            </a:lvl4pPr>
            <a:lvl5pPr marL="1371154" indent="0">
              <a:buNone/>
              <a:defRPr sz="800"/>
            </a:lvl5pPr>
            <a:lvl6pPr marL="1713944" indent="0">
              <a:buNone/>
              <a:defRPr sz="800"/>
            </a:lvl6pPr>
            <a:lvl7pPr marL="2056732" indent="0">
              <a:buNone/>
              <a:defRPr sz="800"/>
            </a:lvl7pPr>
            <a:lvl8pPr marL="2399520" indent="0">
              <a:buNone/>
              <a:defRPr sz="800"/>
            </a:lvl8pPr>
            <a:lvl9pPr marL="274230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A99A-911E-4E3A-BB2A-4ADE56CB2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F85F-1DFB-444D-99A4-DF1AF11877AB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403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3600451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1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A99A-911E-4E3A-BB2A-4ADE56CB2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F85F-1DFB-444D-99A4-DF1AF11877AB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650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1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A99A-911E-4E3A-BB2A-4ADE56CB2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F85F-1DFB-444D-99A4-DF1AF11877AB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3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81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1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A99A-911E-4E3A-BB2A-4ADE56CB2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F85F-1DFB-444D-99A4-DF1AF11877AB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79" tIns="34289" rIns="68579" bIns="34289" rtlCol="0" anchor="ctr">
            <a:noAutofit/>
          </a:bodyPr>
          <a:lstStyle/>
          <a:p>
            <a:pPr defTabSz="685783"/>
            <a:r>
              <a:rPr lang="en-US" sz="6000" dirty="0">
                <a:ln w="3175" cmpd="sng">
                  <a:noFill/>
                </a:ln>
                <a:solidFill>
                  <a:srgbClr val="F496CB"/>
                </a:solidFill>
                <a:latin typeface="Century Gothic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79" tIns="34289" rIns="68579" bIns="34289" rtlCol="0" anchor="ctr">
            <a:noAutofit/>
          </a:bodyPr>
          <a:lstStyle/>
          <a:p>
            <a:pPr defTabSz="685783"/>
            <a:r>
              <a:rPr lang="en-US" sz="6000" dirty="0">
                <a:ln w="3175" cmpd="sng">
                  <a:noFill/>
                </a:ln>
                <a:solidFill>
                  <a:srgbClr val="F496CB"/>
                </a:solidFill>
                <a:latin typeface="Century Gothic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4387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2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A99A-911E-4E3A-BB2A-4ADE56CB2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F85F-1DFB-444D-99A4-DF1AF11877AB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5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A99A-911E-4E3A-BB2A-4ADE56CB2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F85F-1DFB-444D-99A4-DF1AF11877AB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79" tIns="34289" rIns="68579" bIns="34289" rtlCol="0" anchor="ctr">
            <a:noAutofit/>
          </a:bodyPr>
          <a:lstStyle/>
          <a:p>
            <a:pPr defTabSz="685783"/>
            <a:r>
              <a:rPr lang="en-US" sz="6000" dirty="0">
                <a:ln w="3175" cmpd="sng">
                  <a:noFill/>
                </a:ln>
                <a:solidFill>
                  <a:srgbClr val="F496CB"/>
                </a:solidFill>
                <a:latin typeface="Century Gothic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79" tIns="34289" rIns="68579" bIns="34289" rtlCol="0" anchor="ctr">
            <a:noAutofit/>
          </a:bodyPr>
          <a:lstStyle/>
          <a:p>
            <a:pPr defTabSz="685783"/>
            <a:r>
              <a:rPr lang="en-US" sz="6000" dirty="0">
                <a:ln w="3175" cmpd="sng">
                  <a:noFill/>
                </a:ln>
                <a:solidFill>
                  <a:srgbClr val="F496CB"/>
                </a:solidFill>
                <a:latin typeface="Century Gothic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20562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A99A-911E-4E3A-BB2A-4ADE56CB2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F85F-1DFB-444D-99A4-DF1AF11877AB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756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A99A-911E-4E3A-BB2A-4ADE56CB2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F85F-1DFB-444D-99A4-DF1AF11877AB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962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6" y="457201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457201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A99A-911E-4E3A-BB2A-4ADE56CB2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F85F-1DFB-444D-99A4-DF1AF11877AB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927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-76200"/>
            <a:ext cx="9144001" cy="547031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205" y="4780028"/>
            <a:ext cx="2433195" cy="249172"/>
          </a:xfrm>
          <a:prstGeom prst="rect">
            <a:avLst/>
          </a:prstGeom>
        </p:spPr>
      </p:pic>
      <p:pic>
        <p:nvPicPr>
          <p:cNvPr id="9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3"/>
          <a:srcRect t="20181" b="19470"/>
          <a:stretch>
            <a:fillRect/>
          </a:stretch>
        </p:blipFill>
        <p:spPr bwMode="auto">
          <a:xfrm>
            <a:off x="7772400" y="4054344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02873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641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896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85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46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850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" y="-76200"/>
            <a:ext cx="9144001" cy="5470311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205" y="4780028"/>
            <a:ext cx="2433195" cy="249172"/>
          </a:xfrm>
          <a:prstGeom prst="rect">
            <a:avLst/>
          </a:prstGeom>
        </p:spPr>
      </p:pic>
      <p:pic>
        <p:nvPicPr>
          <p:cNvPr id="8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3"/>
          <a:srcRect t="20181" b="19470"/>
          <a:stretch>
            <a:fillRect/>
          </a:stretch>
        </p:blipFill>
        <p:spPr bwMode="auto">
          <a:xfrm>
            <a:off x="7772400" y="4054344"/>
            <a:ext cx="1324811" cy="112103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729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269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129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2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171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97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5001" y="3486150"/>
            <a:ext cx="6551613" cy="91321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xfrm>
            <a:off x="6934201" y="4914900"/>
            <a:ext cx="1674813" cy="17026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 altLang="zh-HK">
                <a:solidFill>
                  <a:prstClr val="black"/>
                </a:solidFill>
              </a:rPr>
              <a:t>1/10/12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xfrm>
            <a:off x="4870451" y="4914900"/>
            <a:ext cx="760413" cy="17026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8ACCC13C-017B-478F-8EE0-9ECA366336E3}" type="slidenum">
              <a:rPr lang="en-US" altLang="zh-HK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 altLang="zh-H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175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60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2608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91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3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452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601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9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9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951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081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668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947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35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5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5672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38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91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086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73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42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842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2330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563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771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89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842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2064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4443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778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363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39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19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11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99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62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60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66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51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86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09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75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31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91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99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6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78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41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94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6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27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65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41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-13855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57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76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343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75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81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8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836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91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4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39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877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20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-13855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73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487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23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8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007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10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98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692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75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113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25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068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2730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536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9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216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917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311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429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345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10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025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232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443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408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056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447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9380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587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09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074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054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973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117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39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9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786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946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027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412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328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371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030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807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647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259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-13855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30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90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909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759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35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4965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68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18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8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616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27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18056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83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utterstock_111152171.png"/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1" b="15851"/>
          <a:stretch/>
        </p:blipFill>
        <p:spPr>
          <a:xfrm>
            <a:off x="0" y="-1"/>
            <a:ext cx="9208009" cy="517950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79" tIns="34289" rIns="68579" bIns="34289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3"/>
            <a:ext cx="6447501" cy="2910580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3"/>
            <a:ext cx="683954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Century Gothic"/>
              </a:defRPr>
            </a:lvl1pPr>
          </a:lstStyle>
          <a:p>
            <a:pPr defTabSz="685783"/>
            <a:fld id="{5EA0A99A-911E-4E3A-BB2A-4ADE56CB20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5/6/2015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3"/>
            <a:ext cx="4723209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  <a:latin typeface="Century Gothic"/>
              </a:defRPr>
            </a:lvl1pPr>
          </a:lstStyle>
          <a:p>
            <a:pPr defTabSz="68578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4531023"/>
            <a:ext cx="512504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700">
                <a:solidFill>
                  <a:schemeClr val="accent1">
                    <a:lumMod val="75000"/>
                  </a:schemeClr>
                </a:solidFill>
                <a:latin typeface="Century Gothic"/>
              </a:defRPr>
            </a:lvl1pPr>
          </a:lstStyle>
          <a:p>
            <a:pPr defTabSz="685783"/>
            <a:fld id="{8E27F85F-1DFB-444D-99A4-DF1AF11877AB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 defTabSz="685783"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6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timing>
    <p:tnLst>
      <p:par>
        <p:cTn id="1" dur="indefinite" restart="never" nodeType="tmRoot"/>
      </p:par>
    </p:tnLst>
  </p:timing>
  <p:txStyles>
    <p:titleStyle>
      <a:lvl1pPr algn="l" defTabSz="342892" rtl="0" eaLnBrk="1" latinLnBrk="0" hangingPunct="1">
        <a:spcBef>
          <a:spcPct val="0"/>
        </a:spcBef>
        <a:buNone/>
        <a:defRPr sz="2700" kern="1200">
          <a:solidFill>
            <a:schemeClr val="accent1">
              <a:lumMod val="75000"/>
            </a:schemeClr>
          </a:solidFill>
          <a:latin typeface="Century Gothic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68" indent="-257168" algn="l" defTabSz="342892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Century Gothic"/>
          <a:ea typeface="+mn-ea"/>
          <a:cs typeface="+mn-cs"/>
        </a:defRPr>
      </a:lvl1pPr>
      <a:lvl2pPr marL="557199" indent="-214308" algn="l" defTabSz="342892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Century Gothic"/>
          <a:ea typeface="+mn-ea"/>
          <a:cs typeface="+mn-cs"/>
        </a:defRPr>
      </a:lvl2pPr>
      <a:lvl3pPr marL="857228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100" kern="1200">
          <a:solidFill>
            <a:schemeClr val="tx1">
              <a:lumMod val="75000"/>
              <a:lumOff val="25000"/>
            </a:schemeClr>
          </a:solidFill>
          <a:latin typeface="Century Gothic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Century Gothic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Century Gothic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6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0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 userDrawn="1"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prstClr val="black"/>
                </a:solidFill>
              </a:rPr>
              <a:t>Click to edit Master text styles</a:t>
            </a:r>
          </a:p>
          <a:p>
            <a:pPr lvl="1"/>
            <a:r>
              <a:rPr lang="en-US" smtClean="0">
                <a:solidFill>
                  <a:prstClr val="black"/>
                </a:solidFill>
              </a:rPr>
              <a:t>Second level</a:t>
            </a:r>
          </a:p>
          <a:p>
            <a:pPr lvl="2"/>
            <a:r>
              <a:rPr lang="en-US" smtClean="0">
                <a:solidFill>
                  <a:prstClr val="black"/>
                </a:solidFill>
              </a:rPr>
              <a:t>Third level</a:t>
            </a:r>
          </a:p>
          <a:p>
            <a:pPr lvl="3"/>
            <a:r>
              <a:rPr lang="en-US" smtClean="0">
                <a:solidFill>
                  <a:prstClr val="black"/>
                </a:solidFill>
              </a:rPr>
              <a:t>Fourth level</a:t>
            </a:r>
          </a:p>
          <a:p>
            <a:pPr lvl="4"/>
            <a:r>
              <a:rPr lang="en-US" smtClean="0">
                <a:solidFill>
                  <a:prstClr val="black"/>
                </a:solidFill>
              </a:rPr>
              <a:t>Fifth level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664452-FF5B-4F3A-B0E2-A1D1800363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A14E9B-51E8-4C4D-8AEE-C6C9157C17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18056"/>
          <a:stretch/>
        </p:blipFill>
        <p:spPr bwMode="auto">
          <a:xfrm>
            <a:off x="0" y="920750"/>
            <a:ext cx="9143999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" b="83982"/>
          <a:stretch/>
        </p:blipFill>
        <p:spPr bwMode="auto">
          <a:xfrm>
            <a:off x="1" y="-1"/>
            <a:ext cx="9143999" cy="135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8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 txBox="1">
            <a:spLocks/>
          </p:cNvSpPr>
          <p:nvPr userDrawn="1"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664452-FF5B-4F3A-B0E2-A1D180036388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A14E9B-51E8-4C4D-8AEE-C6C9157C17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18056"/>
          <a:stretch/>
        </p:blipFill>
        <p:spPr bwMode="auto">
          <a:xfrm>
            <a:off x="0" y="920750"/>
            <a:ext cx="9143999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" b="83982"/>
          <a:stretch/>
        </p:blipFill>
        <p:spPr bwMode="auto">
          <a:xfrm>
            <a:off x="1" y="-1"/>
            <a:ext cx="9143999" cy="135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65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2015_WC_RecSlide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b="4632"/>
          <a:stretch/>
        </p:blipFill>
        <p:spPr>
          <a:xfrm>
            <a:off x="-10692" y="-1587"/>
            <a:ext cx="9154692" cy="51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9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-1587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86" y="4850621"/>
            <a:ext cx="2433195" cy="249172"/>
          </a:xfrm>
          <a:prstGeom prst="rect">
            <a:avLst/>
          </a:prstGeom>
        </p:spPr>
      </p:pic>
      <p:pic>
        <p:nvPicPr>
          <p:cNvPr id="5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15"/>
          <a:srcRect t="20181" b="19470"/>
          <a:stretch>
            <a:fillRect/>
          </a:stretch>
        </p:blipFill>
        <p:spPr bwMode="auto">
          <a:xfrm>
            <a:off x="7688142" y="4110906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782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-1587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86" y="4850621"/>
            <a:ext cx="2433195" cy="249172"/>
          </a:xfrm>
          <a:prstGeom prst="rect">
            <a:avLst/>
          </a:prstGeom>
        </p:spPr>
      </p:pic>
      <p:pic>
        <p:nvPicPr>
          <p:cNvPr id="5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15"/>
          <a:srcRect t="20181" b="19470"/>
          <a:stretch>
            <a:fillRect/>
          </a:stretch>
        </p:blipFill>
        <p:spPr bwMode="auto">
          <a:xfrm>
            <a:off x="7688142" y="4110906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809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82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231C34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231C34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rgbClr val="231C34"/>
          </a:solidFill>
          <a:latin typeface="Century Gothic"/>
          <a:ea typeface="+mn-ea"/>
          <a:cs typeface="Century Gothic"/>
        </a:defRPr>
      </a:lvl2pPr>
      <a:lvl3pPr marL="1371600" indent="-457200" algn="l" defTabSz="457200" rtl="0" eaLnBrk="1" latinLnBrk="0" hangingPunct="1">
        <a:spcBef>
          <a:spcPct val="20000"/>
        </a:spcBef>
        <a:buFont typeface="+mj-lt"/>
        <a:buAutoNum type="arabicParenR"/>
        <a:defRPr sz="2000" kern="1200">
          <a:solidFill>
            <a:srgbClr val="231C34"/>
          </a:solidFill>
          <a:latin typeface="Century Gothic"/>
          <a:ea typeface="+mn-ea"/>
          <a:cs typeface="Century Gothic"/>
        </a:defRPr>
      </a:lvl3pPr>
      <a:lvl4pPr marL="1714500" indent="-342900" algn="l" defTabSz="457200" rtl="0" eaLnBrk="1" latinLnBrk="0" hangingPunct="1">
        <a:spcBef>
          <a:spcPct val="20000"/>
        </a:spcBef>
        <a:buFont typeface="+mj-lt"/>
        <a:buAutoNum type="alphaLcPeriod"/>
        <a:defRPr sz="1800" kern="1200">
          <a:solidFill>
            <a:srgbClr val="231C34"/>
          </a:solidFill>
          <a:latin typeface="Century Gothic"/>
          <a:ea typeface="+mn-ea"/>
          <a:cs typeface="Century Gothic"/>
        </a:defRPr>
      </a:lvl4pPr>
      <a:lvl5pPr marL="2171700" indent="-342900" algn="l" defTabSz="457200" rtl="0" eaLnBrk="1" latinLnBrk="0" hangingPunct="1">
        <a:spcBef>
          <a:spcPct val="20000"/>
        </a:spcBef>
        <a:buFont typeface="+mj-lt"/>
        <a:buAutoNum type="romanUcPeriod"/>
        <a:defRPr sz="1600" kern="1200">
          <a:solidFill>
            <a:srgbClr val="231C34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07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94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-1587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86" y="4850621"/>
            <a:ext cx="2433195" cy="249172"/>
          </a:xfrm>
          <a:prstGeom prst="rect">
            <a:avLst/>
          </a:prstGeom>
        </p:spPr>
      </p:pic>
      <p:pic>
        <p:nvPicPr>
          <p:cNvPr id="5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15"/>
          <a:srcRect t="20181" b="19470"/>
          <a:stretch>
            <a:fillRect/>
          </a:stretch>
        </p:blipFill>
        <p:spPr bwMode="auto">
          <a:xfrm>
            <a:off x="7688142" y="4110906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416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5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5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5400000" flipH="1">
            <a:off x="3411384" y="-2041322"/>
            <a:ext cx="2496311" cy="931908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3000"/>
                </a:schemeClr>
              </a:gs>
              <a:gs pos="74000">
                <a:schemeClr val="accent1">
                  <a:lumMod val="75000"/>
                  <a:alpha val="33000"/>
                </a:schemeClr>
              </a:gs>
              <a:gs pos="83000">
                <a:schemeClr val="accent1">
                  <a:lumMod val="75000"/>
                  <a:alpha val="33000"/>
                </a:schemeClr>
              </a:gs>
              <a:gs pos="100000">
                <a:schemeClr val="accent1">
                  <a:lumMod val="75000"/>
                  <a:alpha val="33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 dirty="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1027" name="Picture 3" descr="O:\Product_SC\Communications\Graphics\Products Logo\HK_ENG_MotivesbyLorenRidinger_Logos_White_1409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027238"/>
            <a:ext cx="4857750" cy="108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27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5400000" flipH="1">
            <a:off x="3461276" y="-3336410"/>
            <a:ext cx="1164004" cy="8385254"/>
          </a:xfrm>
          <a:prstGeom prst="rect">
            <a:avLst/>
          </a:prstGeom>
          <a:gradFill>
            <a:gsLst>
              <a:gs pos="0">
                <a:schemeClr val="bg1">
                  <a:alpha val="1000"/>
                </a:schemeClr>
              </a:gs>
              <a:gs pos="74000">
                <a:schemeClr val="accent1">
                  <a:lumMod val="75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50325"/>
            <a:ext cx="8196612" cy="990600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透過工作坊，建</a:t>
            </a:r>
            <a:r>
              <a:rPr lang="zh-TW" altLang="en-US" sz="40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立</a:t>
            </a:r>
            <a:r>
              <a:rPr lang="en-US" altLang="zh-TW" sz="40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Motives®</a:t>
            </a:r>
            <a:r>
              <a:rPr lang="zh-TW" altLang="en-US" sz="40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團</a:t>
            </a:r>
            <a:r>
              <a:rPr lang="zh-TW" altLang="en-US" sz="4000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隊</a:t>
            </a:r>
            <a:r>
              <a:rPr lang="en-US" sz="40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sz="40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</a:br>
            <a:r>
              <a:rPr lang="en-US" sz="29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Development of Motives® Team through Workshop</a:t>
            </a:r>
            <a:endParaRPr lang="en-US" sz="2900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943" y="1496292"/>
            <a:ext cx="3767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24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中</a:t>
            </a:r>
            <a:r>
              <a:rPr lang="zh-TW" altLang="en-US" sz="24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期 </a:t>
            </a:r>
            <a:r>
              <a:rPr lang="en-US" altLang="zh-TW" sz="24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Maturing stage</a:t>
            </a:r>
            <a:r>
              <a:rPr lang="en-US" sz="24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…</a:t>
            </a:r>
            <a:endParaRPr lang="en-US" sz="24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3078" name="Picture 6" descr="C:\Users\Emmyy\AppData\Local\Microsoft\Windows\Temporary Internet Files\Content.Outlook\8OD9Z8FH\IMG_777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950" y="2010304"/>
            <a:ext cx="3911384" cy="29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52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5400000" flipH="1">
            <a:off x="3461276" y="-3336410"/>
            <a:ext cx="1164004" cy="8385254"/>
          </a:xfrm>
          <a:prstGeom prst="rect">
            <a:avLst/>
          </a:prstGeom>
          <a:gradFill>
            <a:gsLst>
              <a:gs pos="0">
                <a:schemeClr val="bg1">
                  <a:alpha val="1000"/>
                </a:schemeClr>
              </a:gs>
              <a:gs pos="74000">
                <a:schemeClr val="accent1">
                  <a:lumMod val="75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50325"/>
            <a:ext cx="8196612" cy="990600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透過工作坊，建</a:t>
            </a:r>
            <a:r>
              <a:rPr lang="zh-TW" alt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立</a:t>
            </a:r>
            <a:r>
              <a:rPr lang="en-US" altLang="zh-TW" sz="40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Motives</a:t>
            </a:r>
            <a:r>
              <a:rPr lang="en-US" altLang="zh-TW" sz="4000" dirty="0" smtClean="0">
                <a:solidFill>
                  <a:schemeClr val="bg1"/>
                </a:solidFill>
                <a:latin typeface="Calibri"/>
                <a:ea typeface="華康儷中黑" panose="020B0509000000000000" pitchFamily="49" charset="-120"/>
              </a:rPr>
              <a:t>®</a:t>
            </a:r>
            <a:r>
              <a:rPr lang="zh-TW" alt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團</a:t>
            </a:r>
            <a:r>
              <a:rPr lang="zh-TW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隊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/>
            </a:r>
            <a:b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</a:br>
            <a:r>
              <a:rPr lang="en-US" sz="29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Development of Motives</a:t>
            </a:r>
            <a:r>
              <a:rPr lang="en-US" sz="2900" dirty="0" smtClean="0">
                <a:solidFill>
                  <a:schemeClr val="bg1"/>
                </a:solidFill>
                <a:latin typeface="Calibri"/>
                <a:ea typeface="華康儷中黑" panose="020B0509000000000000" pitchFamily="49" charset="-120"/>
              </a:rPr>
              <a:t>®</a:t>
            </a:r>
            <a:r>
              <a:rPr lang="en-US" sz="29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 Team through Workshop</a:t>
            </a:r>
            <a:endParaRPr lang="en-US" sz="2900" dirty="0">
              <a:solidFill>
                <a:schemeClr val="bg1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3077" name="Picture 5" descr="C:\Users\Emmyy\AppData\Local\Microsoft\Windows\Temporary Internet Files\Content.Outlook\8OD9Z8FH\IMG_7753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0511"/>
            <a:ext cx="3449804" cy="258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6943" y="1496292"/>
            <a:ext cx="3767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2400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現</a:t>
            </a:r>
            <a:r>
              <a:rPr lang="zh-TW" altLang="en-US" sz="2400" dirty="0" smtClean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在 </a:t>
            </a:r>
            <a:r>
              <a:rPr lang="en-US" altLang="zh-TW" sz="2400" dirty="0" smtClean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Right now</a:t>
            </a:r>
            <a:r>
              <a:rPr lang="en-US" sz="2400" dirty="0" smtClean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…</a:t>
            </a: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4098" name="Picture 2" descr="C:\Users\Emmyy\AppData\Local\Microsoft\Windows\Temporary Internet Files\Content.Outlook\8OD9Z8FH\IMG_7757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824" y="2156114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mmyy\AppData\Local\Microsoft\Windows\Temporary Internet Files\Content.Outlook\8OD9Z8FH\IMG_7752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5" r="13490" b="18163"/>
          <a:stretch/>
        </p:blipFill>
        <p:spPr bwMode="auto">
          <a:xfrm>
            <a:off x="2996535" y="3589024"/>
            <a:ext cx="3092044" cy="156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mmyy\AppData\Local\Microsoft\Windows\Temporary Internet Files\Content.Outlook\8OD9Z8FH\IMG_77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538" y="1472541"/>
            <a:ext cx="3079671" cy="230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81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 txBox="1">
            <a:spLocks/>
          </p:cNvSpPr>
          <p:nvPr/>
        </p:nvSpPr>
        <p:spPr>
          <a:xfrm>
            <a:off x="501793" y="1829566"/>
            <a:ext cx="8345323" cy="1424267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>
            <a:lvl1pPr marL="257168" indent="-257168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altLang="zh-TW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2013</a:t>
            </a:r>
            <a:r>
              <a:rPr lang="zh-TW" altLang="en-US" sz="28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年第四季：第一</a:t>
            </a: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位</a:t>
            </a:r>
            <a:r>
              <a:rPr lang="zh-TW" altLang="en-US" sz="28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專業彩妝師加入團</a:t>
            </a: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隊</a:t>
            </a:r>
            <a:endParaRPr lang="en-US" altLang="zh-TW" sz="28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altLang="zh-TW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2015</a:t>
            </a:r>
            <a:r>
              <a:rPr lang="zh-TW" altLang="en-US" sz="28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年今日 </a:t>
            </a: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：</a:t>
            </a:r>
            <a:r>
              <a:rPr lang="zh-TW" altLang="en-US" sz="28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團隊已擁有超</a:t>
            </a: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過</a:t>
            </a:r>
            <a:r>
              <a:rPr lang="en-US" altLang="zh-TW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10</a:t>
            </a:r>
            <a:r>
              <a:rPr lang="zh-TW" altLang="en-US" sz="28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位</a:t>
            </a: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專</a:t>
            </a:r>
            <a:r>
              <a:rPr lang="zh-TW" altLang="en-US" sz="28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業彩妝</a:t>
            </a: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師</a:t>
            </a:r>
            <a:endParaRPr lang="en-US" altLang="zh-TW" sz="28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</a:pPr>
            <a:endParaRPr lang="en-US" altLang="ja-JP" sz="28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 rot="5400000" flipH="1">
            <a:off x="3461276" y="-3336410"/>
            <a:ext cx="1164004" cy="8385254"/>
          </a:xfrm>
          <a:prstGeom prst="rect">
            <a:avLst/>
          </a:prstGeom>
          <a:gradFill>
            <a:gsLst>
              <a:gs pos="0">
                <a:schemeClr val="bg1">
                  <a:alpha val="1000"/>
                </a:schemeClr>
              </a:gs>
              <a:gs pos="74000">
                <a:schemeClr val="accent1">
                  <a:lumMod val="75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044" y="287566"/>
            <a:ext cx="7504156" cy="1208021"/>
          </a:xfrm>
          <a:prstGeom prst="rect">
            <a:avLst/>
          </a:prstGeom>
          <a:noFill/>
          <a:effectLst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zh-TW" altLang="en-US" sz="38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專業彩妝師 </a:t>
            </a:r>
            <a:endParaRPr lang="en-US" altLang="zh-TW" sz="38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defTabSz="685783"/>
            <a:r>
              <a:rPr lang="en-US" sz="34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Makeup Professional</a:t>
            </a:r>
            <a:endParaRPr lang="en-US" sz="34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14654" y="2989400"/>
            <a:ext cx="8332462" cy="1424267"/>
          </a:xfrm>
          <a:prstGeom prst="rect">
            <a:avLst/>
          </a:prstGeom>
        </p:spPr>
        <p:txBody>
          <a:bodyPr vert="horz" lIns="68579" tIns="34289" rIns="68579" bIns="34289" rtlCol="0">
            <a:noAutofit/>
          </a:bodyPr>
          <a:lstStyle>
            <a:lvl1pPr marL="257168" indent="-257168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altLang="zh-TW" sz="25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First makeup professional joined the team in the last quarter of 2013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altLang="zh-TW" sz="25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Up till today, the team has more than 10 makeup professionals</a:t>
            </a:r>
            <a:endParaRPr lang="en-US" altLang="ja-JP" sz="25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542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 flipH="1">
            <a:off x="3461276" y="-3336410"/>
            <a:ext cx="1164004" cy="8385254"/>
          </a:xfrm>
          <a:prstGeom prst="rect">
            <a:avLst/>
          </a:prstGeom>
          <a:gradFill>
            <a:gsLst>
              <a:gs pos="0">
                <a:schemeClr val="bg1">
                  <a:alpha val="1000"/>
                </a:schemeClr>
              </a:gs>
              <a:gs pos="74000">
                <a:schemeClr val="accent1">
                  <a:lumMod val="75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044" y="251941"/>
            <a:ext cx="6369623" cy="1208021"/>
          </a:xfrm>
          <a:prstGeom prst="rect">
            <a:avLst/>
          </a:prstGeom>
          <a:noFill/>
          <a:effectLst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zh-TW" altLang="en-US" sz="3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團</a:t>
            </a:r>
            <a:r>
              <a:rPr lang="zh-TW" altLang="en-US" sz="38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隊正增</a:t>
            </a:r>
            <a:r>
              <a:rPr lang="zh-TW" altLang="en-US" sz="3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長 </a:t>
            </a:r>
            <a:r>
              <a:rPr lang="en-US" sz="3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38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sz="38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</a:br>
            <a:r>
              <a:rPr lang="en-US" sz="3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Positive Growth in Organization</a:t>
            </a:r>
            <a:endParaRPr lang="en-US" sz="3600" i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8782" y="1617399"/>
            <a:ext cx="3934912" cy="2157045"/>
            <a:chOff x="581907" y="1748024"/>
            <a:chExt cx="3934912" cy="2157045"/>
          </a:xfrm>
        </p:grpSpPr>
        <p:sp>
          <p:nvSpPr>
            <p:cNvPr id="7" name="TextBox 6"/>
            <p:cNvSpPr txBox="1"/>
            <p:nvPr/>
          </p:nvSpPr>
          <p:spPr>
            <a:xfrm>
              <a:off x="1403788" y="2950962"/>
              <a:ext cx="25289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3000" dirty="0" err="1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零售增長</a:t>
              </a:r>
              <a:endParaRPr lang="en-US" sz="30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sz="26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Retail Growth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81907" y="1748024"/>
              <a:ext cx="39349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8800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↑30%</a:t>
              </a:r>
              <a:endParaRPr lang="en-US" sz="88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320557" y="1615424"/>
            <a:ext cx="3934912" cy="2157045"/>
            <a:chOff x="581907" y="1748024"/>
            <a:chExt cx="3934912" cy="2157045"/>
          </a:xfrm>
        </p:grpSpPr>
        <p:sp>
          <p:nvSpPr>
            <p:cNvPr id="11" name="TextBox 10"/>
            <p:cNvSpPr txBox="1"/>
            <p:nvPr/>
          </p:nvSpPr>
          <p:spPr>
            <a:xfrm>
              <a:off x="581907" y="2950962"/>
              <a:ext cx="39349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zh-TW" altLang="en-US" sz="2800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人數</a:t>
              </a:r>
              <a:r>
                <a:rPr lang="en-US" sz="3000" dirty="0" err="1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增長</a:t>
              </a:r>
              <a:endParaRPr lang="en-US" sz="30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sz="26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Recruitment Growth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1907" y="1748024"/>
              <a:ext cx="39349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8800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↑25%</a:t>
              </a:r>
              <a:endParaRPr lang="en-US" sz="88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13" name="Text Placeholder 2"/>
          <p:cNvSpPr txBox="1">
            <a:spLocks/>
          </p:cNvSpPr>
          <p:nvPr/>
        </p:nvSpPr>
        <p:spPr>
          <a:xfrm>
            <a:off x="499818" y="2076966"/>
            <a:ext cx="8345323" cy="1424267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>
            <a:lvl1pPr marL="257168" indent="-257168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</a:pPr>
            <a:endParaRPr lang="en-US" altLang="zh-TW" sz="28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38468" y="3915616"/>
            <a:ext cx="8345323" cy="1072015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>
            <a:lvl1pPr marL="257168" indent="-257168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Wingdings 3" charset="2"/>
              <a:buNone/>
            </a:pPr>
            <a:r>
              <a:rPr lang="en-US" altLang="zh-TW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2014</a:t>
            </a:r>
            <a:r>
              <a:rPr lang="zh-TW" altLang="en-US" sz="28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年進升為總顧問經理級超連鎖™店主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Wingdings 3" charset="2"/>
              <a:buNone/>
            </a:pPr>
            <a:r>
              <a:rPr lang="en-US" altLang="zh-TW" sz="2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Became a National Supervising Coordinator (NSC) in 2014</a:t>
            </a:r>
            <a:endParaRPr lang="zh-TW" altLang="en-US" sz="26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570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mmyy\AppData\Local\Microsoft\Windows\Temporary Internet Files\Content.Outlook\8OD9Z8FH\IMG_7767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08" y="642249"/>
            <a:ext cx="5301693" cy="397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mmyy\AppData\Local\Microsoft\Windows\Temporary Internet Files\Content.Outlook\8OD9Z8FH\IMG_7781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1481"/>
            <a:ext cx="3945577" cy="526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81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5400000" flipH="1">
            <a:off x="3411384" y="-2041322"/>
            <a:ext cx="2496311" cy="931908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3000"/>
                </a:schemeClr>
              </a:gs>
              <a:gs pos="74000">
                <a:schemeClr val="accent1">
                  <a:lumMod val="75000"/>
                  <a:alpha val="33000"/>
                </a:schemeClr>
              </a:gs>
              <a:gs pos="83000">
                <a:schemeClr val="accent1">
                  <a:lumMod val="75000"/>
                  <a:alpha val="33000"/>
                </a:schemeClr>
              </a:gs>
              <a:gs pos="100000">
                <a:schemeClr val="accent1">
                  <a:lumMod val="75000"/>
                  <a:alpha val="33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 dirty="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1027" name="Picture 3" descr="O:\Product_SC\Communications\Graphics\Products Logo\HK_ENG_MotivesbyLorenRidinger_Logos_White_1409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027238"/>
            <a:ext cx="4857750" cy="108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98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77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pic>
        <p:nvPicPr>
          <p:cNvPr id="9218" name="Picture 2" descr="O:\Product_SC\Communications\Graphics\Products Logo\HK_ENG_Motives_Logos_1409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25" y="1071563"/>
            <a:ext cx="4857750" cy="299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14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680" y="951446"/>
            <a:ext cx="4373047" cy="37933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女仕平均每日使用</a:t>
            </a:r>
            <a:r>
              <a:rPr lang="en-US" altLang="zh-TW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20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分鐘化</a:t>
            </a: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妝</a:t>
            </a:r>
            <a:endParaRPr lang="en-US" altLang="zh-TW" sz="2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defTabSz="685783"/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68578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4/5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女仕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有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使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用化妝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品</a:t>
            </a:r>
            <a:endParaRPr lang="en-US" altLang="zh-TW" sz="20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68578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76%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 選用唇彩及唇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膏</a:t>
            </a:r>
            <a:endParaRPr lang="en-US" altLang="zh-TW" sz="20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68578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65%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選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用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睫毛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液</a:t>
            </a:r>
            <a:endParaRPr lang="en-US" altLang="zh-TW" sz="20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68578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63%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選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用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眼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影</a:t>
            </a:r>
            <a:endParaRPr lang="en-US" altLang="zh-TW" sz="20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68578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62%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選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用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眼線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筆</a:t>
            </a:r>
            <a:endParaRPr lang="en-US" altLang="zh-TW" sz="20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68578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38%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選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用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眉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筆</a:t>
            </a:r>
            <a:endParaRPr lang="en-US" altLang="zh-TW" sz="20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68578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22%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選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用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唇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筆</a:t>
            </a:r>
            <a:endParaRPr lang="en-US" altLang="zh-TW" sz="20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68578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7%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選唇妝組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合</a:t>
            </a:r>
            <a:endParaRPr lang="en-US" altLang="zh-TW" sz="20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68578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86%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 化妝者選用彩妝品有護膚功效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defTabSz="685783"/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2785"/>
            <a:ext cx="9144000" cy="623246"/>
          </a:xfrm>
          <a:prstGeom prst="rect">
            <a:avLst/>
          </a:prstGeom>
          <a:noFill/>
          <a:effectLst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zh-TW" alt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每日彩妝品使用</a:t>
            </a:r>
            <a:r>
              <a:rPr lang="zh-TW" altLang="en-US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量</a:t>
            </a:r>
            <a:r>
              <a:rPr lang="en-US" altLang="zh-TW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Daily 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Makeup Usage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5253" y="911206"/>
            <a:ext cx="4549698" cy="40703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Average woman spends 20 minutes a day applying makeup</a:t>
            </a:r>
          </a:p>
          <a:p>
            <a:pPr defTabSz="685783"/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68578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4/5 women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wear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makeup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68578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76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% use lip gloss and lipstick</a:t>
            </a:r>
          </a:p>
          <a:p>
            <a:pPr marL="342900" indent="-342900" defTabSz="68578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65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%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report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using mascara</a:t>
            </a:r>
          </a:p>
          <a:p>
            <a:pPr marL="342900" indent="-342900" defTabSz="68578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63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%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report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wearing eye shadow</a:t>
            </a:r>
          </a:p>
          <a:p>
            <a:pPr marL="342900" indent="-342900" defTabSz="68578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62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% use eye liner</a:t>
            </a:r>
          </a:p>
          <a:p>
            <a:pPr marL="342900" indent="-342900" defTabSz="68578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8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% use brow pencils</a:t>
            </a:r>
          </a:p>
          <a:p>
            <a:pPr marL="342900" indent="-342900" defTabSz="68578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22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% use lip pencil</a:t>
            </a:r>
          </a:p>
          <a:p>
            <a:pPr marL="342900" indent="-342900" defTabSz="68578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7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% use compact lip color</a:t>
            </a:r>
          </a:p>
          <a:p>
            <a:pPr marL="342900" indent="-342900" defTabSz="68578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86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% of makeup users have used makeup with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skin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care benefits in the past year</a:t>
            </a:r>
          </a:p>
          <a:p>
            <a:pPr defTabSz="685783"/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90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145406" y="1171517"/>
            <a:ext cx="599859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6800" b="1" dirty="0" smtClean="0">
                <a:solidFill>
                  <a:srgbClr val="33CCFF"/>
                </a:solidFill>
                <a:latin typeface="Calibri"/>
                <a:ea typeface="Heiti TC Light"/>
                <a:cs typeface="Calibri"/>
              </a:rPr>
              <a:t>Angie Chou</a:t>
            </a:r>
            <a:endParaRPr lang="en-US" sz="6800" b="1" dirty="0">
              <a:solidFill>
                <a:srgbClr val="33CC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935344" y="2152711"/>
            <a:ext cx="6589656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>
              <a:spcBef>
                <a:spcPts val="1200"/>
              </a:spcBef>
              <a:defRPr/>
            </a:pPr>
            <a:r>
              <a:rPr lang="zh-TW" altLang="en-US" sz="44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主管經理級</a:t>
            </a:r>
            <a:r>
              <a:rPr lang="en-US" altLang="zh-TW" sz="44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44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32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Master Coordinator</a:t>
            </a:r>
            <a:endParaRPr lang="en-US" sz="3200" b="1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418898" y="3438525"/>
            <a:ext cx="5496502" cy="74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四個佣金週期共賺取</a:t>
            </a:r>
            <a:r>
              <a:rPr lang="en-US" altLang="en-US" sz="28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HK$16,100</a:t>
            </a:r>
            <a:endParaRPr lang="en-US" altLang="en-US" sz="28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  <a:p>
            <a:pPr algn="ctr" defTabSz="457200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HK$16,100 </a:t>
            </a:r>
            <a:r>
              <a:rPr lang="en-US" sz="2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in 4 Commission weeks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66300"/>
            <a:ext cx="9143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0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Motives®</a:t>
            </a:r>
            <a:r>
              <a:rPr lang="zh-TW" altLang="en-US" sz="40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春夏新趨勢 </a:t>
            </a:r>
            <a:endParaRPr lang="en-US" altLang="zh-TW" sz="40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en-US" altLang="zh-TW" sz="28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Motives® Spring and Summer Collection</a:t>
            </a:r>
            <a:endParaRPr lang="en-US" sz="28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4248150"/>
            <a:ext cx="7543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zh-TW" altLang="en-US" sz="8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本簡報中提到的收入等級純屬舉例說明，無意代表美安香</a:t>
            </a:r>
            <a:r>
              <a:rPr lang="zh-TW" altLang="en-US" sz="8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港超連鎖店主的</a:t>
            </a:r>
            <a:r>
              <a:rPr lang="zh-TW" altLang="en-US" sz="8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一般收入，也無意表示任何超連鎖店主皆可賺取同等收入。美安香港超連鎖店主的成功與否，取決於其在發展事業時的努力、才能與投入程度。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Owner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,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nor 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are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they intended to represent that any given Independent </a:t>
            </a:r>
            <a:r>
              <a:rPr lang="en-US" altLang="zh-TW" sz="800" b="1" dirty="0" err="1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Owner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will earn income in that amount. The success of any Market Hong Kong Independent </a:t>
            </a:r>
            <a:r>
              <a:rPr lang="en-US" altLang="zh-TW" sz="800" b="1" dirty="0" err="1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Owner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will depend upon the amount of hard work, talent, and dedication which he or she devotes to building his or her Market Hong Kong Business.</a:t>
            </a:r>
            <a:endParaRPr lang="en-US" sz="8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2" name="Picture 2" descr="O:\Product_SC\Communications\Graphics\Speakers Photo\Field\Angie Cho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0" b="24276"/>
          <a:stretch/>
        </p:blipFill>
        <p:spPr bwMode="auto">
          <a:xfrm>
            <a:off x="921846" y="1243618"/>
            <a:ext cx="2563214" cy="2581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7340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0" y="1171517"/>
            <a:ext cx="599859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6800" b="1" dirty="0" smtClean="0">
                <a:solidFill>
                  <a:srgbClr val="33CCFF"/>
                </a:solidFill>
                <a:latin typeface="Calibri"/>
                <a:ea typeface="Heiti TC Light"/>
                <a:cs typeface="Calibri"/>
              </a:rPr>
              <a:t>Rose Wong</a:t>
            </a:r>
            <a:endParaRPr lang="en-US" sz="6800" b="1" dirty="0">
              <a:solidFill>
                <a:srgbClr val="33CC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895600" y="2152711"/>
            <a:ext cx="6589656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>
              <a:spcBef>
                <a:spcPts val="1200"/>
              </a:spcBef>
              <a:defRPr/>
            </a:pPr>
            <a:r>
              <a:rPr lang="zh-TW" altLang="en-US" sz="44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總顧問經理級</a:t>
            </a:r>
            <a:r>
              <a:rPr lang="en-US" altLang="zh-TW" sz="44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44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32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National Supervising Coordinator</a:t>
            </a:r>
            <a:endParaRPr lang="en-US" sz="3200" b="1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99046" y="3438525"/>
            <a:ext cx="5496502" cy="74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四個佣金週期共賺取</a:t>
            </a:r>
            <a:r>
              <a:rPr lang="en-US" altLang="en-US" sz="28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HK$76,600</a:t>
            </a:r>
            <a:endParaRPr lang="en-US" altLang="en-US" sz="28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  <a:p>
            <a:pPr algn="ctr" defTabSz="457200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HK$76,600 </a:t>
            </a:r>
            <a:r>
              <a:rPr lang="en-US" sz="2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in 4 Commission weeks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66300"/>
            <a:ext cx="9143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0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Motives®</a:t>
            </a:r>
            <a:r>
              <a:rPr lang="zh-TW" altLang="en-US" sz="40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拓展無限商機</a:t>
            </a:r>
            <a:endParaRPr lang="en-US" altLang="zh-TW" sz="40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en-US" altLang="zh-TW" sz="28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Develop Your Business with Motives®</a:t>
            </a:r>
            <a:endParaRPr lang="en-US" sz="28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4248150"/>
            <a:ext cx="7543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zh-TW" altLang="en-US" sz="8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本簡報中提到的收入等級純屬舉例說明，無意代表美安香</a:t>
            </a:r>
            <a:r>
              <a:rPr lang="zh-TW" altLang="en-US" sz="8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港超連鎖店主的</a:t>
            </a:r>
            <a:r>
              <a:rPr lang="zh-TW" altLang="en-US" sz="8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一般收入，也無意表示任何超連鎖店主皆可賺取同等收入。美安香港超連鎖店主的成功與否，取決於其在發展事業時的努力、才能與投入程度。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Owner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,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nor 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are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they intended to represent that any given Independent </a:t>
            </a:r>
            <a:r>
              <a:rPr lang="en-US" altLang="zh-TW" sz="800" b="1" dirty="0" err="1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Owner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will earn income in that amount. The success of any Market Hong Kong Independent </a:t>
            </a:r>
            <a:r>
              <a:rPr lang="en-US" altLang="zh-TW" sz="800" b="1" dirty="0" err="1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Owner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will depend upon the amount of hard work, talent, and dedication which he or she devotes to building his or her Market Hong Kong Business.</a:t>
            </a:r>
            <a:endParaRPr lang="en-US" sz="8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2" name="Picture 2" descr="M:\03-04-2015 jpg\IMG_36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7" t="5603" r="21207" b="7378"/>
          <a:stretch/>
        </p:blipFill>
        <p:spPr bwMode="auto">
          <a:xfrm>
            <a:off x="837406" y="1341911"/>
            <a:ext cx="2414140" cy="2702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0317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48125" y="467390"/>
            <a:ext cx="4714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形象設計，美容及化妝導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師</a:t>
            </a:r>
            <a:endParaRPr lang="en-US" altLang="zh-TW" sz="20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熱愛藝術，時裝，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自</a:t>
            </a:r>
            <a:r>
              <a:rPr lang="en-US" altLang="zh-TW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7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歲已開始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護膚</a:t>
            </a:r>
            <a:endParaRPr lang="en-US" altLang="zh-TW" sz="20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香港設計學院修讀時裝設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計</a:t>
            </a:r>
            <a:endParaRPr lang="en-US" altLang="zh-TW" sz="20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參與多個時裝表演，廣告，舞台劇，新娘化妝工</a:t>
            </a:r>
            <a:r>
              <a:rPr lang="zh-TW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作</a:t>
            </a:r>
            <a:endParaRPr lang="en-US" altLang="zh-TW" sz="20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企業儀容彩妝培訓顧問</a:t>
            </a:r>
            <a:endParaRPr lang="en-US" altLang="zh-TW" sz="20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7650" y="2477165"/>
            <a:ext cx="4772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Image designer and makeup professional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Love design and fashion. Started her skincare regimen at the age of 7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Studied fashion design at Hong Kong School of Design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Act as makeup designer for fashion shows, advertisement, drama and wedding event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Makeup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Beauty Consultant for Corporates </a:t>
            </a:r>
          </a:p>
        </p:txBody>
      </p:sp>
      <p:pic>
        <p:nvPicPr>
          <p:cNvPr id="1026" name="Picture 2" descr="O:\Product_SC\Communications\Graphics\Speakers Photo\Field\Angie Cho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0" b="24276"/>
          <a:stretch/>
        </p:blipFill>
        <p:spPr bwMode="auto">
          <a:xfrm>
            <a:off x="969471" y="1243618"/>
            <a:ext cx="2563214" cy="2581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966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pic>
        <p:nvPicPr>
          <p:cNvPr id="5" name="Picture 4" descr="DSC_35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0660" y="-542716"/>
            <a:ext cx="10281858" cy="6858000"/>
          </a:xfrm>
          <a:prstGeom prst="rect">
            <a:avLst/>
          </a:prstGeom>
        </p:spPr>
      </p:pic>
      <p:pic>
        <p:nvPicPr>
          <p:cNvPr id="6" name="Picture 5" descr="MOTIVES_LOREN_LOGO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6514" y="809957"/>
            <a:ext cx="3273174" cy="65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3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4181" y="205978"/>
            <a:ext cx="4825893" cy="9423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84796" y="216612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MOTIVES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華康儷中黑" panose="020B0509000000000000" pitchFamily="49" charset="-120"/>
              </a:rPr>
              <a:t>®</a:t>
            </a:r>
            <a:r>
              <a:rPr lang="zh-TW" alt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眼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影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 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/>
            </a:r>
            <a:b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</a:b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PRESSED 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EYE SHADOW</a:t>
            </a:r>
          </a:p>
        </p:txBody>
      </p:sp>
      <p:pic>
        <p:nvPicPr>
          <p:cNvPr id="5" name="Picture 4" descr="DSC_35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46742">
            <a:off x="6447399" y="-2659873"/>
            <a:ext cx="4806338" cy="7200506"/>
          </a:xfrm>
          <a:prstGeom prst="rect">
            <a:avLst/>
          </a:prstGeom>
        </p:spPr>
      </p:pic>
      <p:pic>
        <p:nvPicPr>
          <p:cNvPr id="6" name="Picture 5" descr="DSC_353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790" y="1613923"/>
            <a:ext cx="3842950" cy="2962274"/>
          </a:xfrm>
          <a:prstGeom prst="rect">
            <a:avLst/>
          </a:prstGeom>
        </p:spPr>
      </p:pic>
      <p:pic>
        <p:nvPicPr>
          <p:cNvPr id="8" name="Picture 2" descr="O:\Product_SC\Communications\Graphics\Products Image\Motives\Eyes\Pressed Eye Shadow\US_ENG_190MES_eyeShadowCaviarWithFixedLid_06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658" y="2842174"/>
            <a:ext cx="1371603" cy="137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O:\Product_SC\Communications\Graphics\Products Image\Motives\Eyes\Pressed Eye Shadow\US_ENG_205MES_eyeShadowBlackSteelWithFixedLid_06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7145" y="1388606"/>
            <a:ext cx="1371603" cy="137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O:\Product_SC\Communications\Graphics\Products Image\Motives\Eyes\Pressed Eye Shadow\US_ENG_207MES_eyeShadowLoveMeWithFixedLid_061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971" y="2820909"/>
            <a:ext cx="1371603" cy="137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O:\Product_SC\Communications\Graphics\Products Image\Motives\Eyes\Pressed Eye Shadow\US_ENG_212MES_eyeShadowRainCheckWithFixedLid_06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528" y="2854741"/>
            <a:ext cx="1371603" cy="137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O:\Product_SC\Communications\Graphics\Products Image\Motives\Eyes\Pressed Eye Shadow\US_ENG_199MES_eyeShadowMoonlightWithFixedLid_061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025" y="1388607"/>
            <a:ext cx="1371603" cy="137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O:\Product_SC\Communications\Graphics\Products Image\Motives\Eyes\Pressed Eye Shadow\US_ENG_200MES_eyeShadowCombatWithFixedLid_061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605" y="1377976"/>
            <a:ext cx="1371603" cy="137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O:\Product_SC\Communications\Graphics\Products Image\Motives\Eyes\Pressed Eye Shadow\US_ENG_204MES_eyeShadowOasisWithFixedLid_061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7778" y="2854741"/>
            <a:ext cx="1371603" cy="137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O:\Product_SC\Communications\Graphics\Products Image\Motives\Eyes\Pressed Eye Shadow\US_ENG_189MES_eyeShadowBlackoutWithFixedLid_061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528" y="1399242"/>
            <a:ext cx="1371603" cy="137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58711" y="4271240"/>
            <a:ext cx="8229600" cy="4286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31C34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UC: 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$</a:t>
            </a:r>
            <a:r>
              <a:rPr lang="en-US" altLang="zh-TW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95.00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|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SR: 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$</a:t>
            </a:r>
            <a:r>
              <a:rPr lang="en-US" altLang="zh-TW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133.00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|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BV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: </a:t>
            </a:r>
            <a:r>
              <a:rPr lang="en-US" altLang="zh-TW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8.00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3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pic>
        <p:nvPicPr>
          <p:cNvPr id="3" name="Picture 2" descr="DSC_35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82763">
            <a:off x="6648964" y="2571750"/>
            <a:ext cx="3693968" cy="5143500"/>
          </a:xfrm>
          <a:prstGeom prst="rect">
            <a:avLst/>
          </a:prstGeom>
        </p:spPr>
      </p:pic>
      <p:pic>
        <p:nvPicPr>
          <p:cNvPr id="4" name="Picture 3" descr="DSC_354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278" y="90556"/>
            <a:ext cx="3358588" cy="2418184"/>
          </a:xfrm>
          <a:prstGeom prst="rect">
            <a:avLst/>
          </a:prstGeom>
        </p:spPr>
      </p:pic>
      <p:pic>
        <p:nvPicPr>
          <p:cNvPr id="5" name="Picture 2" descr="O:\Product_SC\Communications\Graphics\Products Image\Motives\Cheek\Pressed Blush\US_ENG_211MB_blushPoppyPassionWithFixedLid_06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3874" y="2405347"/>
            <a:ext cx="1828888" cy="18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O:\Product_SC\Communications\Graphics\Products Image\Motives\Cheek\Pressed Blush\US_ENG_195MB_blushBellaWithFixedLid_06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762" y="2405347"/>
            <a:ext cx="1828888" cy="18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O:\Product_SC\Communications\Graphics\Products Image\Motives\Cheek\Pressed Blush\US_ENG_202MB_blushSunsetWithFixedLid_061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379" y="2405347"/>
            <a:ext cx="1828888" cy="18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O:\Product_SC\Communications\Graphics\Products Image\Motives\Cheek\Pressed Blush\US_ENG_205MB_blushRebelRoseWithFixedLid_06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986" y="2405347"/>
            <a:ext cx="1828888" cy="18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65707" y="4398880"/>
            <a:ext cx="8229600" cy="4286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31C34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UC: 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$</a:t>
            </a:r>
            <a:r>
              <a:rPr lang="en-US" altLang="zh-TW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110.00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|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SR: 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$</a:t>
            </a:r>
            <a:r>
              <a:rPr lang="en-US" altLang="zh-TW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155.00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|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BV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: </a:t>
            </a:r>
            <a:r>
              <a:rPr lang="en-US" altLang="zh-TW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9.75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4181" y="205978"/>
            <a:ext cx="4825893" cy="9423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4796" y="216612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MOTIVES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華康儷中黑" panose="020B0509000000000000" pitchFamily="49" charset="-120"/>
              </a:rPr>
              <a:t>®</a:t>
            </a:r>
            <a:r>
              <a:rPr lang="zh-TW" alt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胭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脂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 </a:t>
            </a:r>
            <a:b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</a:b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PRESSED BLUSH</a:t>
            </a:r>
            <a:endParaRPr 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145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08840" y="2644249"/>
            <a:ext cx="4114800" cy="181470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31C34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CODE: HK100MSD</a:t>
            </a:r>
          </a:p>
          <a:p>
            <a:pPr algn="ctr"/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UC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: 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$</a:t>
            </a:r>
            <a:r>
              <a:rPr lang="en-US" altLang="zh-TW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140.00</a:t>
            </a:r>
          </a:p>
          <a:p>
            <a:pPr algn="ctr"/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SR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: 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$</a:t>
            </a:r>
            <a:r>
              <a:rPr lang="en-US" altLang="zh-TW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196.00</a:t>
            </a:r>
          </a:p>
          <a:p>
            <a:pPr algn="ctr"/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BV: </a:t>
            </a:r>
            <a:r>
              <a:rPr lang="en-US" altLang="zh-TW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12.50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4181" y="205978"/>
            <a:ext cx="4825893" cy="9423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4796" y="216612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MOTIVES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 ®</a:t>
            </a:r>
            <a:r>
              <a:rPr lang="zh-TW" alt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多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效修容粉餅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/>
            </a:r>
            <a:b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</a:b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SHAPE AND SCULPT DUO</a:t>
            </a:r>
            <a:endParaRPr 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6" name="Picture 3" descr="O:\Product_SC\Communications\Graphics\Products Image\Motives\Face\hk100MS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323" y="1169897"/>
            <a:ext cx="3657608" cy="365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62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08840" y="2644249"/>
            <a:ext cx="4114800" cy="181470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31C34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CODE: HK46MBR</a:t>
            </a:r>
          </a:p>
          <a:p>
            <a:pPr algn="ctr"/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UC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: 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$</a:t>
            </a:r>
            <a:r>
              <a:rPr lang="en-US" altLang="zh-TW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415.00</a:t>
            </a:r>
          </a:p>
          <a:p>
            <a:pPr algn="ctr"/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SR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: 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$</a:t>
            </a:r>
            <a:r>
              <a:rPr lang="en-US" altLang="zh-TW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585.00</a:t>
            </a:r>
          </a:p>
          <a:p>
            <a:pPr algn="ctr"/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BV: </a:t>
            </a:r>
            <a:r>
              <a:rPr lang="en-US" altLang="zh-TW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25.00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4181" y="205978"/>
            <a:ext cx="4825893" cy="9423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4796" y="216612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MOTIVES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 ®</a:t>
            </a:r>
            <a:r>
              <a:rPr lang="zh-TW" alt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瑰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麗化妝掃套</a:t>
            </a:r>
            <a:r>
              <a:rPr lang="zh-TW" alt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裝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/>
            </a:r>
            <a:b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</a:b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DELUXE BRUSH SET</a:t>
            </a:r>
            <a:endParaRPr 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6" name="Picture 2" descr="O:\Product_SC\Communications\Graphics\Products Image\Motives\Tools\8PieceBrushKit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965" y="1148315"/>
            <a:ext cx="3810008" cy="381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77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4181" y="205978"/>
            <a:ext cx="5272461" cy="9423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84796" y="216612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MOTIVES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 ®</a:t>
            </a:r>
            <a:r>
              <a:rPr lang="zh-TW" alt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專業套裝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/>
            </a:r>
            <a:b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</a:b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PROFESSIONAL MAKEUP KIT</a:t>
            </a:r>
            <a:endParaRPr 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5" name="Picture 2" descr="O:\Product_SC\Communications\Graphics\Products Image\Motives\Kits\MotivesProfessionalMakeupKitImage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76" b="26402"/>
          <a:stretch/>
        </p:blipFill>
        <p:spPr bwMode="auto">
          <a:xfrm>
            <a:off x="584796" y="971549"/>
            <a:ext cx="7772416" cy="374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86973" y="4505210"/>
            <a:ext cx="8229600" cy="4286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31C34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HK2015MLE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| UC: HK$5,600.00 | SR: HK$7,600.00 | BV: 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400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485862" y="1073879"/>
            <a:ext cx="1903249" cy="1190846"/>
            <a:chOff x="6485862" y="1073879"/>
            <a:chExt cx="1903249" cy="1190846"/>
          </a:xfrm>
        </p:grpSpPr>
        <p:sp>
          <p:nvSpPr>
            <p:cNvPr id="8" name="Flowchart: Connector 7"/>
            <p:cNvSpPr/>
            <p:nvPr/>
          </p:nvSpPr>
          <p:spPr>
            <a:xfrm>
              <a:off x="6772941" y="1073879"/>
              <a:ext cx="1297172" cy="1190846"/>
            </a:xfrm>
            <a:prstGeom prst="flowChartConnector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485862" y="1360968"/>
              <a:ext cx="19032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3600" b="1" dirty="0" smtClean="0">
                  <a:solidFill>
                    <a:prstClr val="white"/>
                  </a:solidFill>
                  <a:latin typeface="Century Gothic" panose="020B0502020202020204" pitchFamily="34" charset="0"/>
                </a:rPr>
                <a:t>30%</a:t>
              </a:r>
              <a:endParaRPr lang="en-US" sz="3600" b="1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15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899" y="0"/>
            <a:ext cx="9103540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54182" y="1299176"/>
            <a:ext cx="788807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2015</a:t>
            </a:r>
            <a:r>
              <a:rPr lang="zh-TW" altLang="en-US" sz="5100" dirty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春夏新趨勢</a:t>
            </a:r>
            <a:r>
              <a:rPr lang="en-US" sz="5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 </a:t>
            </a: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/>
            </a:r>
            <a:b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</a:b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SPRING &amp; SUMMER</a:t>
            </a:r>
            <a:b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</a:b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TRENDS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88095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899" y="0"/>
            <a:ext cx="9103540" cy="51435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485" y="21266"/>
            <a:ext cx="8061101" cy="510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6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899" y="0"/>
            <a:ext cx="9103540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54182" y="216612"/>
            <a:ext cx="7888070" cy="85725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  <a:ea typeface="華康儷中黑" panose="020B0509000000000000" pitchFamily="49" charset="-120"/>
              </a:rPr>
              <a:t>2015 SPRING &amp; SUMMER</a:t>
            </a:r>
            <a:endParaRPr lang="en-US" b="1" dirty="0">
              <a:latin typeface="Century Gothic" panose="020B050202020202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3340" y="15630"/>
            <a:ext cx="6191250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49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74137" y="152289"/>
            <a:ext cx="4454543" cy="2130551"/>
          </a:xfrm>
        </p:spPr>
        <p:txBody>
          <a:bodyPr>
            <a:noAutofit/>
          </a:bodyPr>
          <a:lstStyle/>
          <a:p>
            <a:pPr marL="600068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從事IT管理工作</a:t>
            </a:r>
            <a:endParaRPr lang="en-US" sz="2400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  <a:p>
            <a:pPr marL="600068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Motives®授證訓練員</a:t>
            </a:r>
            <a:endParaRPr lang="en-US" sz="2400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  <a:p>
            <a:pPr marL="600068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Motives®挑戰賽得主</a:t>
            </a:r>
            <a:endParaRPr lang="en-US" sz="2400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  <a:p>
            <a:pPr marL="600068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總裁挑戰賽得主</a:t>
            </a:r>
            <a:endParaRPr lang="en-US" sz="2400" dirty="0" smtClean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  <a:p>
            <a:pPr marL="600068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挑戰賽得主</a:t>
            </a:r>
            <a:endParaRPr lang="en-US" sz="2400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  <a:p>
            <a:pPr marL="600068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2013最高Cashback得主</a:t>
            </a:r>
          </a:p>
          <a:p>
            <a:pPr marL="600068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2012</a:t>
            </a:r>
            <a:r>
              <a:rPr lang="zh-TW" altLang="en-US" sz="24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飛</a:t>
            </a:r>
            <a:r>
              <a:rPr lang="zh-TW" altLang="en-US" sz="2400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躍進步</a:t>
            </a:r>
            <a:r>
              <a:rPr lang="zh-TW" altLang="en-US" sz="24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獎</a:t>
            </a:r>
            <a:endParaRPr lang="en-US" altLang="zh-TW" sz="2400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374137" y="2709689"/>
            <a:ext cx="4454543" cy="2287980"/>
          </a:xfrm>
          <a:prstGeom prst="rect">
            <a:avLst/>
          </a:prstGeom>
        </p:spPr>
        <p:txBody>
          <a:bodyPr vert="horz" lIns="68579" tIns="34289" rIns="68579" bIns="34289" rtlCol="0">
            <a:noAutofit/>
          </a:bodyPr>
          <a:lstStyle>
            <a:lvl1pPr marL="257168" indent="-257168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0068" indent="-342900"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Worked as IT management</a:t>
            </a:r>
          </a:p>
          <a:p>
            <a:pPr marL="600068" indent="-342900"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Motives</a:t>
            </a:r>
            <a:r>
              <a:rPr lang="en-US" sz="20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Certified Trainer</a:t>
            </a:r>
          </a:p>
          <a:p>
            <a:pPr marL="600068" indent="-342900"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Motives</a:t>
            </a:r>
            <a:r>
              <a:rPr lang="en-US" sz="20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Challenge Winner</a:t>
            </a:r>
          </a:p>
          <a:p>
            <a:pPr marL="600068" indent="-342900"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President </a:t>
            </a:r>
            <a:r>
              <a:rPr lang="en-US" sz="22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Challenge Winner</a:t>
            </a:r>
          </a:p>
          <a:p>
            <a:pPr marL="600068" indent="-342900"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US" sz="24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2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Challenge Winner</a:t>
            </a:r>
          </a:p>
          <a:p>
            <a:pPr marL="600068" indent="-342900"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2013 MHK Cashback Award</a:t>
            </a:r>
            <a:endParaRPr lang="en-US" sz="22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marL="600068" indent="-342900"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2012 MHK Improvement Award</a:t>
            </a:r>
          </a:p>
          <a:p>
            <a:pPr marL="600068" indent="-342900"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endParaRPr lang="en-US" sz="22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marL="600068" indent="-342900"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026" name="Picture 2" descr="M:\03-04-2015 jpg\IMG_36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7" t="5603" r="21207" b="7378"/>
          <a:stretch/>
        </p:blipFill>
        <p:spPr bwMode="auto">
          <a:xfrm>
            <a:off x="1088082" y="900898"/>
            <a:ext cx="2882294" cy="3226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3844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899" y="0"/>
            <a:ext cx="9103540" cy="5143500"/>
          </a:xfrm>
          <a:prstGeom prst="rect">
            <a:avLst/>
          </a:prstGeom>
        </p:spPr>
      </p:pic>
      <p:pic>
        <p:nvPicPr>
          <p:cNvPr id="3" name="內容版面配置區 3" descr="http://www.shangyecn.com/upfile/201501/2015010562643701.jpg"/>
          <p:cNvPicPr>
            <a:picLocks noGrp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78" y="5456"/>
            <a:ext cx="4896544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4" descr="http://www.shangyecn.com/upfile/201501/201501056264702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8593" y="1805656"/>
            <a:ext cx="4104456" cy="3356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38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899" y="0"/>
            <a:ext cx="9103540" cy="5143500"/>
          </a:xfrm>
          <a:prstGeom prst="rect">
            <a:avLst/>
          </a:prstGeom>
        </p:spPr>
      </p:pic>
      <p:pic>
        <p:nvPicPr>
          <p:cNvPr id="3" name="內容版面配置區 3" descr="http://www.shangyecn.com/upfile/201501/2015010562671325.jpg"/>
          <p:cNvPicPr>
            <a:picLocks noGrp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460" y="-47692"/>
            <a:ext cx="600075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4" descr="http://www.shangyecn.com/upfile/201501/201501056268976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191" y="2324313"/>
            <a:ext cx="4610745" cy="3081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61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899" y="0"/>
            <a:ext cx="9103540" cy="5143500"/>
          </a:xfrm>
          <a:prstGeom prst="rect">
            <a:avLst/>
          </a:prstGeom>
        </p:spPr>
      </p:pic>
      <p:pic>
        <p:nvPicPr>
          <p:cNvPr id="3" name="內容版面配置區 3" descr="http://www.shangyecn.com/upfile/201501/2015010562720077.jpg"/>
          <p:cNvPicPr>
            <a:picLocks noGrp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64" y="0"/>
            <a:ext cx="4957896" cy="401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4" descr="http://www.shangyecn.com/upfile/201501/201501056272315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840" y="2092037"/>
            <a:ext cx="4033564" cy="3069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89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899" y="0"/>
            <a:ext cx="9103540" cy="5143500"/>
          </a:xfrm>
          <a:prstGeom prst="rect">
            <a:avLst/>
          </a:prstGeom>
        </p:spPr>
      </p:pic>
      <p:pic>
        <p:nvPicPr>
          <p:cNvPr id="3" name="內容版面配置區 3" descr="http://www.shangyecn.com/upfile/201501/2015010562639701.jpg"/>
          <p:cNvPicPr>
            <a:picLocks noGrp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32211"/>
            <a:ext cx="5472608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4" descr="http://www.shangyecn.com/upfile/201501/201501056264130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998" y="-5177"/>
            <a:ext cx="4177580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16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899" y="0"/>
            <a:ext cx="9103540" cy="51435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92" y="143135"/>
            <a:ext cx="8296213" cy="487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83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pic>
        <p:nvPicPr>
          <p:cNvPr id="10242" name="Picture 2" descr="O:\Product_SC\Communications\Graphics\Products Logo\HK_ENG_Motives_Logos_1409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25" y="1071563"/>
            <a:ext cx="4857750" cy="299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3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007" y="0"/>
            <a:ext cx="9103540" cy="5143500"/>
          </a:xfrm>
          <a:prstGeom prst="rect">
            <a:avLst/>
          </a:prstGeom>
        </p:spPr>
      </p:pic>
      <p:pic>
        <p:nvPicPr>
          <p:cNvPr id="9" name="Picture 2" descr="O:\Product_SC\Communications\Graphics\Products Logo\HK_ENG_Motives_Logos_1409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481" y="464958"/>
            <a:ext cx="2174511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 rot="21282932">
            <a:off x="3630135" y="245316"/>
            <a:ext cx="1909284" cy="2132444"/>
            <a:chOff x="6758128" y="93016"/>
            <a:chExt cx="3182140" cy="3554074"/>
          </a:xfrm>
        </p:grpSpPr>
        <p:grpSp>
          <p:nvGrpSpPr>
            <p:cNvPr id="10" name="Group 9"/>
            <p:cNvGrpSpPr/>
            <p:nvPr/>
          </p:nvGrpSpPr>
          <p:grpSpPr>
            <a:xfrm>
              <a:off x="6758128" y="93016"/>
              <a:ext cx="3182140" cy="3554074"/>
              <a:chOff x="1014553" y="0"/>
              <a:chExt cx="3182140" cy="355407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014553" y="0"/>
                <a:ext cx="3182140" cy="35540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092133" y="93016"/>
                <a:ext cx="3026979" cy="336804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26" name="Picture 2" descr="M:\Convention\HK\2015\AC\Motives Catwalk\03-04-2015 jpg\Picture\Without background\IMG_3289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13" t="14640" r="33526" b="33485"/>
            <a:stretch/>
          </p:blipFill>
          <p:spPr bwMode="auto">
            <a:xfrm>
              <a:off x="6835709" y="328906"/>
              <a:ext cx="3026978" cy="3225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 rot="228870">
            <a:off x="5495262" y="116736"/>
            <a:ext cx="2960574" cy="2982444"/>
            <a:chOff x="6038851" y="1263104"/>
            <a:chExt cx="2960574" cy="2982444"/>
          </a:xfrm>
        </p:grpSpPr>
        <p:grpSp>
          <p:nvGrpSpPr>
            <p:cNvPr id="3" name="Group 2"/>
            <p:cNvGrpSpPr/>
            <p:nvPr/>
          </p:nvGrpSpPr>
          <p:grpSpPr>
            <a:xfrm>
              <a:off x="6038851" y="1371599"/>
              <a:ext cx="2960574" cy="2873949"/>
              <a:chOff x="6019629" y="1243013"/>
              <a:chExt cx="2467145" cy="2394958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019629" y="1243013"/>
                <a:ext cx="2467145" cy="23949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099374" y="1306513"/>
                <a:ext cx="2349302" cy="229140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050" name="Picture 2" descr="M:\Convention\HK\2015\AC\Motives Catwalk\03-04-2015 jpg\Picture\Without background\IMG_3538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81" t="5565" r="27423" b="23408"/>
            <a:stretch/>
          </p:blipFill>
          <p:spPr bwMode="auto">
            <a:xfrm>
              <a:off x="6167033" y="1263104"/>
              <a:ext cx="2704209" cy="2943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1" name="Picture 3" descr="M:\Convention\HK\2015\AC\Motives Catwalk\Photo Shot\DSC_8432-sally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7" b="28959"/>
          <a:stretch/>
        </p:blipFill>
        <p:spPr bwMode="auto">
          <a:xfrm>
            <a:off x="1261050" y="2948472"/>
            <a:ext cx="6096013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15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pic>
        <p:nvPicPr>
          <p:cNvPr id="21" name="Picture 2" descr="O:\Product_SC\Communications\Graphics\Products Logo\HK_ENG_Motives_Logos_1409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3781" y="640025"/>
            <a:ext cx="2174511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:\Convention\HK\2015\AC\Motives Catwalk\Photo Shot\DSC_8414 - victo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32222"/>
          <a:stretch/>
        </p:blipFill>
        <p:spPr bwMode="auto">
          <a:xfrm>
            <a:off x="1591195" y="2638425"/>
            <a:ext cx="6096013" cy="234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274801" y="228355"/>
            <a:ext cx="1909284" cy="2132444"/>
            <a:chOff x="3284326" y="237880"/>
            <a:chExt cx="1909284" cy="2132444"/>
          </a:xfrm>
        </p:grpSpPr>
        <p:grpSp>
          <p:nvGrpSpPr>
            <p:cNvPr id="12" name="Group 11"/>
            <p:cNvGrpSpPr/>
            <p:nvPr/>
          </p:nvGrpSpPr>
          <p:grpSpPr>
            <a:xfrm rot="188874">
              <a:off x="3284326" y="237880"/>
              <a:ext cx="1909284" cy="2132444"/>
              <a:chOff x="1014553" y="0"/>
              <a:chExt cx="3182140" cy="355407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14553" y="0"/>
                <a:ext cx="3182140" cy="35540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092133" y="93016"/>
                <a:ext cx="3026979" cy="336804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076" name="Picture 4" descr="M:\Convention\HK\2015\AC\Motives Catwalk\03-04-2015 jpg\Picture\Without background\IMG_3295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28" t="15186" r="34536" b="26726"/>
            <a:stretch/>
          </p:blipFill>
          <p:spPr bwMode="auto">
            <a:xfrm rot="186965">
              <a:off x="3349673" y="334554"/>
              <a:ext cx="1789294" cy="2006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321493" y="221577"/>
            <a:ext cx="2960574" cy="2873949"/>
            <a:chOff x="321493" y="221577"/>
            <a:chExt cx="2960574" cy="2873949"/>
          </a:xfrm>
        </p:grpSpPr>
        <p:grpSp>
          <p:nvGrpSpPr>
            <p:cNvPr id="17" name="Group 16"/>
            <p:cNvGrpSpPr/>
            <p:nvPr/>
          </p:nvGrpSpPr>
          <p:grpSpPr>
            <a:xfrm rot="21397396">
              <a:off x="321493" y="221577"/>
              <a:ext cx="2960574" cy="2873949"/>
              <a:chOff x="6019629" y="1243013"/>
              <a:chExt cx="2467145" cy="2394958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019629" y="1243013"/>
                <a:ext cx="2467145" cy="23949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099374" y="1306513"/>
                <a:ext cx="2349302" cy="229140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075" name="Picture 3" descr="M:\Convention\HK\2015\AC\Motives Catwalk\03-04-2015 jpg\Picture\Without background\IMG_3547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82" t="12088" r="31075" b="35828"/>
            <a:stretch/>
          </p:blipFill>
          <p:spPr bwMode="auto">
            <a:xfrm rot="21399101">
              <a:off x="422658" y="338158"/>
              <a:ext cx="2832119" cy="2698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256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007" y="0"/>
            <a:ext cx="9103540" cy="5143500"/>
          </a:xfrm>
          <a:prstGeom prst="rect">
            <a:avLst/>
          </a:prstGeom>
        </p:spPr>
      </p:pic>
      <p:pic>
        <p:nvPicPr>
          <p:cNvPr id="9" name="Picture 2" descr="O:\Product_SC\Communications\Graphics\Products Logo\HK_ENG_Motives_Logos_1409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481" y="464958"/>
            <a:ext cx="2174511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M:\Convention\HK\2015\AC\Motives Catwalk\Photo Shot\DSC_8424 - saro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6" b="23854"/>
          <a:stretch/>
        </p:blipFill>
        <p:spPr bwMode="auto">
          <a:xfrm>
            <a:off x="1657350" y="2686049"/>
            <a:ext cx="6096013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630135" y="245316"/>
            <a:ext cx="1909284" cy="2132444"/>
            <a:chOff x="3630135" y="245316"/>
            <a:chExt cx="1909284" cy="2132444"/>
          </a:xfrm>
        </p:grpSpPr>
        <p:grpSp>
          <p:nvGrpSpPr>
            <p:cNvPr id="10" name="Group 9"/>
            <p:cNvGrpSpPr/>
            <p:nvPr/>
          </p:nvGrpSpPr>
          <p:grpSpPr>
            <a:xfrm rot="21282932">
              <a:off x="3630135" y="245316"/>
              <a:ext cx="1909284" cy="2132444"/>
              <a:chOff x="1014553" y="0"/>
              <a:chExt cx="3182140" cy="355407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014553" y="0"/>
                <a:ext cx="3182140" cy="35540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092133" y="93016"/>
                <a:ext cx="3026979" cy="336804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123" name="Picture 3" descr="M:\Convention\HK\2015\AC\Motives Catwalk\03-04-2015 jpg\Picture\Without background\IMG_3325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90" t="19081" r="31671" b="23488"/>
            <a:stretch/>
          </p:blipFill>
          <p:spPr bwMode="auto">
            <a:xfrm rot="21293431">
              <a:off x="3673668" y="310445"/>
              <a:ext cx="1863128" cy="2018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491653" y="225111"/>
            <a:ext cx="2960574" cy="2873949"/>
            <a:chOff x="5491653" y="225111"/>
            <a:chExt cx="2960574" cy="2873949"/>
          </a:xfrm>
        </p:grpSpPr>
        <p:grpSp>
          <p:nvGrpSpPr>
            <p:cNvPr id="3" name="Group 2"/>
            <p:cNvGrpSpPr/>
            <p:nvPr/>
          </p:nvGrpSpPr>
          <p:grpSpPr>
            <a:xfrm rot="228870">
              <a:off x="5491653" y="225111"/>
              <a:ext cx="2960574" cy="2873949"/>
              <a:chOff x="6019629" y="1243013"/>
              <a:chExt cx="2467145" cy="2394958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019629" y="1243013"/>
                <a:ext cx="2467145" cy="23949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099374" y="1306513"/>
                <a:ext cx="2349302" cy="229140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122" name="Picture 2" descr="M:\Convention\HK\2015\AC\Motives Catwalk\03-04-2015 jpg\Picture\Without background\IMG_370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70" t="11570" r="29926" b="32449"/>
            <a:stretch/>
          </p:blipFill>
          <p:spPr bwMode="auto">
            <a:xfrm rot="224611">
              <a:off x="5602044" y="344273"/>
              <a:ext cx="2778247" cy="2707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406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pic>
        <p:nvPicPr>
          <p:cNvPr id="21" name="Picture 2" descr="O:\Product_SC\Communications\Graphics\Products Logo\HK_ENG_Motives_Logos_1409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3781" y="640025"/>
            <a:ext cx="2174511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274801" y="228355"/>
            <a:ext cx="1909284" cy="2132444"/>
            <a:chOff x="3274801" y="228355"/>
            <a:chExt cx="1909284" cy="2132444"/>
          </a:xfrm>
        </p:grpSpPr>
        <p:grpSp>
          <p:nvGrpSpPr>
            <p:cNvPr id="12" name="Group 11"/>
            <p:cNvGrpSpPr/>
            <p:nvPr/>
          </p:nvGrpSpPr>
          <p:grpSpPr>
            <a:xfrm rot="188874">
              <a:off x="3274801" y="228355"/>
              <a:ext cx="1909284" cy="2132444"/>
              <a:chOff x="1014553" y="0"/>
              <a:chExt cx="3182140" cy="355407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14553" y="0"/>
                <a:ext cx="3182140" cy="35540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092133" y="93016"/>
                <a:ext cx="3026979" cy="336804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6146" name="Picture 2" descr="M:\Convention\HK\2015\AC\Motives Catwalk\03-04-2015 jpg\Picture\Without background\IMG_329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58" t="20392" r="31671" b="24637"/>
            <a:stretch/>
          </p:blipFill>
          <p:spPr bwMode="auto">
            <a:xfrm rot="189908">
              <a:off x="3314818" y="373798"/>
              <a:ext cx="1814851" cy="1929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21493" y="221577"/>
            <a:ext cx="2960574" cy="2873949"/>
            <a:chOff x="321493" y="221577"/>
            <a:chExt cx="2960574" cy="2873949"/>
          </a:xfrm>
        </p:grpSpPr>
        <p:grpSp>
          <p:nvGrpSpPr>
            <p:cNvPr id="17" name="Group 16"/>
            <p:cNvGrpSpPr/>
            <p:nvPr/>
          </p:nvGrpSpPr>
          <p:grpSpPr>
            <a:xfrm rot="21397396">
              <a:off x="321493" y="221577"/>
              <a:ext cx="2960574" cy="2873949"/>
              <a:chOff x="6019629" y="1243013"/>
              <a:chExt cx="2467145" cy="2394958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019629" y="1243013"/>
                <a:ext cx="2467145" cy="23949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099374" y="1306513"/>
                <a:ext cx="2349302" cy="229140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6147" name="Picture 3" descr="M:\Convention\HK\2015\AC\Motives Catwalk\03-04-2015 jpg\Picture\Without background\IMG_3684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2" t="10459" r="34414" b="36449"/>
            <a:stretch/>
          </p:blipFill>
          <p:spPr bwMode="auto">
            <a:xfrm rot="21411864">
              <a:off x="395231" y="296145"/>
              <a:ext cx="2792638" cy="2750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8" name="Picture 4" descr="M:\Convention\HK\2015\AC\Motives Catwalk\Photo Shot\DSC_8434-vaness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4" b="24051"/>
          <a:stretch/>
        </p:blipFill>
        <p:spPr bwMode="auto">
          <a:xfrm>
            <a:off x="1546295" y="2806155"/>
            <a:ext cx="6311830" cy="233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89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2136" y="341668"/>
            <a:ext cx="7473248" cy="1084910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zh-TW" altLang="en-US" sz="33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個</a:t>
            </a:r>
            <a:r>
              <a:rPr lang="zh-TW" altLang="en-US" sz="33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人轉變</a:t>
            </a:r>
            <a:endParaRPr lang="en-US" sz="3300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defTabSz="685783"/>
            <a:r>
              <a:rPr lang="en-US" sz="33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Self Transformation</a:t>
            </a:r>
            <a:endParaRPr lang="en-US" sz="3300" i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16000" y="1552575"/>
            <a:ext cx="2489200" cy="1224439"/>
            <a:chOff x="1016000" y="1552575"/>
            <a:chExt cx="2489200" cy="1224439"/>
          </a:xfrm>
        </p:grpSpPr>
        <p:sp>
          <p:nvSpPr>
            <p:cNvPr id="3" name="Rounded Rectangle 2"/>
            <p:cNvSpPr/>
            <p:nvPr/>
          </p:nvSpPr>
          <p:spPr>
            <a:xfrm>
              <a:off x="1016000" y="2015014"/>
              <a:ext cx="2489200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zh-TW" altLang="en-US" sz="2000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產品用</a:t>
              </a:r>
              <a:r>
                <a:rPr lang="zh-TW" altLang="en-US" sz="20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家</a:t>
              </a:r>
              <a:endParaRPr lang="en-US" altLang="zh-TW" sz="20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sz="20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Product Consumer</a:t>
              </a:r>
              <a:endParaRPr lang="en-US" sz="20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016000" y="1552575"/>
              <a:ext cx="248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zh-TW" altLang="en-US" sz="2400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第一</a:t>
              </a:r>
              <a:r>
                <a:rPr lang="zh-TW" altLang="en-US" sz="2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步 </a:t>
              </a:r>
              <a:r>
                <a:rPr lang="en-US" sz="2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STEP 1: </a:t>
              </a:r>
              <a:endParaRPr lang="en-US" sz="2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151409" y="1562100"/>
            <a:ext cx="2497166" cy="1233964"/>
            <a:chOff x="5151409" y="1562100"/>
            <a:chExt cx="2497166" cy="1233964"/>
          </a:xfrm>
        </p:grpSpPr>
        <p:sp>
          <p:nvSpPr>
            <p:cNvPr id="9" name="Rounded Rectangle 8"/>
            <p:cNvSpPr/>
            <p:nvPr/>
          </p:nvSpPr>
          <p:spPr>
            <a:xfrm>
              <a:off x="5151409" y="2034064"/>
              <a:ext cx="2489200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zh-TW" altLang="en-US" sz="2000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專業</a:t>
              </a:r>
              <a:r>
                <a:rPr lang="zh-TW" altLang="en-US" sz="20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用</a:t>
              </a:r>
              <a:r>
                <a:rPr lang="zh-TW" altLang="en-US" sz="2000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家</a:t>
              </a:r>
              <a:endParaRPr lang="en-US" sz="20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sz="20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Solution Specialist</a:t>
              </a:r>
              <a:endParaRPr lang="en-US" sz="20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59375" y="1562100"/>
              <a:ext cx="248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zh-TW" altLang="en-US" sz="2400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第二步 </a:t>
              </a:r>
              <a:r>
                <a:rPr lang="en-US" sz="2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STEP 2: </a:t>
              </a:r>
              <a:endParaRPr lang="en-US" sz="2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59375" y="3114675"/>
            <a:ext cx="2498725" cy="1224439"/>
            <a:chOff x="5159375" y="3114675"/>
            <a:chExt cx="2498725" cy="1224439"/>
          </a:xfrm>
        </p:grpSpPr>
        <p:sp>
          <p:nvSpPr>
            <p:cNvPr id="8" name="Rounded Rectangle 7"/>
            <p:cNvSpPr/>
            <p:nvPr/>
          </p:nvSpPr>
          <p:spPr>
            <a:xfrm>
              <a:off x="5159375" y="3577114"/>
              <a:ext cx="2489200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zh-TW" altLang="en-US" sz="2000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產品專家</a:t>
              </a:r>
              <a:endParaRPr lang="en-US" altLang="zh-TW" sz="20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sz="20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Product Specialist</a:t>
              </a:r>
              <a:endParaRPr lang="en-US" sz="20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68900" y="3114675"/>
              <a:ext cx="248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zh-TW" altLang="en-US" sz="2400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第三步 </a:t>
              </a:r>
              <a:r>
                <a:rPr lang="en-US" sz="2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STEP 3: </a:t>
              </a:r>
              <a:endParaRPr lang="en-US" sz="2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63625" y="3114675"/>
            <a:ext cx="2498725" cy="1224445"/>
            <a:chOff x="1063625" y="3114675"/>
            <a:chExt cx="2498725" cy="1224445"/>
          </a:xfrm>
        </p:grpSpPr>
        <p:sp>
          <p:nvSpPr>
            <p:cNvPr id="10" name="Rounded Rectangle 9"/>
            <p:cNvSpPr/>
            <p:nvPr/>
          </p:nvSpPr>
          <p:spPr>
            <a:xfrm>
              <a:off x="1063625" y="3577120"/>
              <a:ext cx="2489200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2000" dirty="0" err="1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Motives授證訓練員</a:t>
              </a:r>
              <a:r>
                <a:rPr lang="en-US" sz="20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 </a:t>
              </a:r>
            </a:p>
            <a:p>
              <a:pPr algn="ctr" defTabSz="457200"/>
              <a:r>
                <a:rPr lang="en-US" sz="20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Certified Trainer</a:t>
              </a:r>
              <a:endParaRPr lang="en-US" sz="20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3150" y="3114675"/>
              <a:ext cx="248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zh-TW" altLang="en-US" sz="2400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第四步 </a:t>
              </a:r>
              <a:r>
                <a:rPr lang="en-US" sz="2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STEP 4: </a:t>
              </a:r>
              <a:endParaRPr lang="en-US" sz="2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37" name="Right Arrow 36"/>
          <p:cNvSpPr/>
          <p:nvPr/>
        </p:nvSpPr>
        <p:spPr>
          <a:xfrm>
            <a:off x="3648075" y="2190750"/>
            <a:ext cx="1400175" cy="4689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8" name="Right Arrow 37"/>
          <p:cNvSpPr/>
          <p:nvPr/>
        </p:nvSpPr>
        <p:spPr>
          <a:xfrm rot="10800000">
            <a:off x="3657600" y="3723641"/>
            <a:ext cx="1400175" cy="4689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9" name="Right Arrow 38"/>
          <p:cNvSpPr/>
          <p:nvPr/>
        </p:nvSpPr>
        <p:spPr>
          <a:xfrm rot="5400000">
            <a:off x="7496415" y="2945699"/>
            <a:ext cx="792325" cy="4689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123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007" y="0"/>
            <a:ext cx="9103540" cy="5143500"/>
          </a:xfrm>
          <a:prstGeom prst="rect">
            <a:avLst/>
          </a:prstGeom>
        </p:spPr>
      </p:pic>
      <p:pic>
        <p:nvPicPr>
          <p:cNvPr id="9" name="Picture 2" descr="O:\Product_SC\Communications\Graphics\Products Logo\HK_ENG_Motives_Logos_1409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481" y="464958"/>
            <a:ext cx="2174511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 rot="20926480">
            <a:off x="3716311" y="334009"/>
            <a:ext cx="1909284" cy="2132444"/>
            <a:chOff x="3274801" y="228355"/>
            <a:chExt cx="1909284" cy="2132444"/>
          </a:xfrm>
        </p:grpSpPr>
        <p:grpSp>
          <p:nvGrpSpPr>
            <p:cNvPr id="16" name="Group 15"/>
            <p:cNvGrpSpPr/>
            <p:nvPr/>
          </p:nvGrpSpPr>
          <p:grpSpPr>
            <a:xfrm rot="188874">
              <a:off x="3274801" y="228355"/>
              <a:ext cx="1909284" cy="2132444"/>
              <a:chOff x="1014553" y="0"/>
              <a:chExt cx="3182140" cy="355407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014553" y="0"/>
                <a:ext cx="3182140" cy="35540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92133" y="93016"/>
                <a:ext cx="3026979" cy="336804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7" name="Picture 3" descr="M:\Convention\HK\2015\AC\Motives Catwalk\03-04-2015 jpg\Picture\Without background\IMG_3293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94" t="6994" r="32996" b="42722"/>
            <a:stretch/>
          </p:blipFill>
          <p:spPr bwMode="auto">
            <a:xfrm rot="184586">
              <a:off x="3313275" y="237180"/>
              <a:ext cx="1865781" cy="2084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4" descr="M:\Convention\HK\2015\AC\Motives Catwalk\Photo Shot\DSC_8418 - pan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1" b="17104"/>
          <a:stretch/>
        </p:blipFill>
        <p:spPr bwMode="auto">
          <a:xfrm>
            <a:off x="544268" y="2383039"/>
            <a:ext cx="5346846" cy="273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 rot="376162">
            <a:off x="5620541" y="277696"/>
            <a:ext cx="2960574" cy="2873949"/>
            <a:chOff x="321493" y="221577"/>
            <a:chExt cx="2960574" cy="2873949"/>
          </a:xfrm>
        </p:grpSpPr>
        <p:grpSp>
          <p:nvGrpSpPr>
            <p:cNvPr id="25" name="Group 24"/>
            <p:cNvGrpSpPr/>
            <p:nvPr/>
          </p:nvGrpSpPr>
          <p:grpSpPr>
            <a:xfrm rot="21397396">
              <a:off x="321493" y="221577"/>
              <a:ext cx="2960574" cy="2873949"/>
              <a:chOff x="6019629" y="1243013"/>
              <a:chExt cx="2467145" cy="239495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6019629" y="1243013"/>
                <a:ext cx="2467145" cy="23949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099374" y="1306513"/>
                <a:ext cx="2349302" cy="229140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6" name="Picture 2" descr="M:\Convention\HK\2015\AC\Motives Catwalk\03-04-2015 jpg\Picture\Without background\IMG_3598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3" t="8930" r="31718" b="39274"/>
            <a:stretch/>
          </p:blipFill>
          <p:spPr bwMode="auto">
            <a:xfrm rot="21415991">
              <a:off x="425246" y="363285"/>
              <a:ext cx="2775080" cy="2683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158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007" y="0"/>
            <a:ext cx="9103540" cy="51435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rot="795292">
            <a:off x="3153425" y="214367"/>
            <a:ext cx="1909284" cy="2132444"/>
            <a:chOff x="3630135" y="245316"/>
            <a:chExt cx="1909284" cy="2132444"/>
          </a:xfrm>
        </p:grpSpPr>
        <p:grpSp>
          <p:nvGrpSpPr>
            <p:cNvPr id="10" name="Group 9"/>
            <p:cNvGrpSpPr/>
            <p:nvPr/>
          </p:nvGrpSpPr>
          <p:grpSpPr>
            <a:xfrm rot="21282932">
              <a:off x="3630135" y="245316"/>
              <a:ext cx="1909284" cy="2132444"/>
              <a:chOff x="1014553" y="0"/>
              <a:chExt cx="3182140" cy="355407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014553" y="0"/>
                <a:ext cx="3182140" cy="35540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092133" y="93016"/>
                <a:ext cx="3026979" cy="336804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8195" name="Picture 3" descr="M:\Convention\HK\2015\AC\Motives Catwalk\03-04-2015 jpg\Picture\Without background\照片 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89"/>
            <a:stretch/>
          </p:blipFill>
          <p:spPr bwMode="auto">
            <a:xfrm rot="21252525">
              <a:off x="3937788" y="417133"/>
              <a:ext cx="1554286" cy="1896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 rot="21099346">
            <a:off x="414829" y="240874"/>
            <a:ext cx="2960574" cy="2873949"/>
            <a:chOff x="5310679" y="246870"/>
            <a:chExt cx="2960574" cy="2873949"/>
          </a:xfrm>
        </p:grpSpPr>
        <p:grpSp>
          <p:nvGrpSpPr>
            <p:cNvPr id="3" name="Group 2"/>
            <p:cNvGrpSpPr/>
            <p:nvPr/>
          </p:nvGrpSpPr>
          <p:grpSpPr>
            <a:xfrm rot="228870">
              <a:off x="5310679" y="246870"/>
              <a:ext cx="2960574" cy="2873949"/>
              <a:chOff x="6019629" y="1243013"/>
              <a:chExt cx="2467145" cy="2394958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019629" y="1243013"/>
                <a:ext cx="2467145" cy="23949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099374" y="1306513"/>
                <a:ext cx="2349302" cy="229140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8194" name="Picture 2" descr="M:\Convention\HK\2015\AC\Motives Catwalk\03-04-2015 jpg\Picture\Without background\IMG_378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1" t="7707" r="33632" b="48902"/>
            <a:stretch/>
          </p:blipFill>
          <p:spPr bwMode="auto">
            <a:xfrm rot="235845">
              <a:off x="5425162" y="368295"/>
              <a:ext cx="2793693" cy="2697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6" name="Picture 4" descr="M:\Convention\HK\2015\AC\Motives Catwalk\Photo Shot\DSC_8420 - stephanie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1" b="31667"/>
          <a:stretch/>
        </p:blipFill>
        <p:spPr bwMode="auto">
          <a:xfrm>
            <a:off x="1410566" y="3079386"/>
            <a:ext cx="6096013" cy="197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O:\Product_SC\Communications\Graphics\Products Logo\HK_ENG_Motives_Logos_1409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3781" y="640025"/>
            <a:ext cx="2174511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48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rot="21216719">
            <a:off x="3639660" y="205649"/>
            <a:ext cx="1909284" cy="2132444"/>
            <a:chOff x="3274801" y="228355"/>
            <a:chExt cx="1909284" cy="2132444"/>
          </a:xfrm>
        </p:grpSpPr>
        <p:grpSp>
          <p:nvGrpSpPr>
            <p:cNvPr id="12" name="Group 11"/>
            <p:cNvGrpSpPr/>
            <p:nvPr/>
          </p:nvGrpSpPr>
          <p:grpSpPr>
            <a:xfrm rot="188874">
              <a:off x="3274801" y="228355"/>
              <a:ext cx="1909284" cy="2132444"/>
              <a:chOff x="1014553" y="0"/>
              <a:chExt cx="3182140" cy="355407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14553" y="0"/>
                <a:ext cx="3182140" cy="35540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092133" y="93016"/>
                <a:ext cx="3026979" cy="336804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9219" name="Picture 3" descr="M:\Convention\HK\2015\AC\Motives Catwalk\03-04-2015 jpg\Picture\Without background\IMG_3297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10" t="17978" r="35884" b="33535"/>
            <a:stretch/>
          </p:blipFill>
          <p:spPr bwMode="auto">
            <a:xfrm rot="173787">
              <a:off x="3316623" y="313591"/>
              <a:ext cx="1797119" cy="2009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 rot="355894">
            <a:off x="5550718" y="152496"/>
            <a:ext cx="2960574" cy="2873949"/>
            <a:chOff x="321493" y="221577"/>
            <a:chExt cx="2960574" cy="2873949"/>
          </a:xfrm>
        </p:grpSpPr>
        <p:grpSp>
          <p:nvGrpSpPr>
            <p:cNvPr id="17" name="Group 16"/>
            <p:cNvGrpSpPr/>
            <p:nvPr/>
          </p:nvGrpSpPr>
          <p:grpSpPr>
            <a:xfrm rot="21397396">
              <a:off x="321493" y="221577"/>
              <a:ext cx="2960574" cy="2873949"/>
              <a:chOff x="6019629" y="1243013"/>
              <a:chExt cx="2467145" cy="2394958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019629" y="1243013"/>
                <a:ext cx="2467145" cy="23949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099374" y="1306513"/>
                <a:ext cx="2349302" cy="229140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9218" name="Picture 2" descr="M:\Convention\HK\2015\AC\Motives Catwalk\03-04-2015 jpg\Picture\Without background\IMG_3674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75" t="12214" r="35560" b="45473"/>
            <a:stretch/>
          </p:blipFill>
          <p:spPr bwMode="auto">
            <a:xfrm rot="21406675">
              <a:off x="432772" y="411143"/>
              <a:ext cx="2803814" cy="2630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20" name="Picture 4" descr="M:\Convention\HK\2015\AC\Motives Catwalk\Photo Shot\DSC_8428-kaman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5" b="28958"/>
          <a:stretch/>
        </p:blipFill>
        <p:spPr bwMode="auto">
          <a:xfrm>
            <a:off x="1546295" y="2847974"/>
            <a:ext cx="6096013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O:\Product_SC\Communications\Graphics\Products Logo\HK_ENG_Motives_Logos_1409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481" y="464958"/>
            <a:ext cx="2174511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32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pic>
        <p:nvPicPr>
          <p:cNvPr id="10242" name="Picture 2" descr="O:\Product_SC\Communications\Graphics\Products Logo\HK_ENG_Motives_Logos_1409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25" y="1071563"/>
            <a:ext cx="4857750" cy="299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14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6980" y="1746277"/>
            <a:ext cx="4350745" cy="117724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日期</a:t>
            </a: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：</a:t>
            </a:r>
            <a:r>
              <a:rPr lang="en-US" altLang="zh-TW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6</a:t>
            </a: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月</a:t>
            </a:r>
            <a:r>
              <a:rPr lang="en-US" altLang="zh-TW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13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及</a:t>
            </a:r>
            <a:r>
              <a:rPr lang="en-US" altLang="zh-TW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14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日（六及日</a:t>
            </a: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）</a:t>
            </a:r>
            <a:endParaRPr lang="en-US" altLang="zh-TW" sz="2400" dirty="0" smtClean="0">
              <a:solidFill>
                <a:prstClr val="black">
                  <a:lumMod val="75000"/>
                  <a:lumOff val="25000"/>
                </a:prstClr>
              </a:solidFill>
              <a:latin typeface="Heiti TC Light"/>
              <a:ea typeface="Heiti TC Light"/>
              <a:cs typeface="Heiti TC Light"/>
            </a:endParaRPr>
          </a:p>
          <a:p>
            <a:pPr defTabSz="685783">
              <a:lnSpc>
                <a:spcPct val="150000"/>
              </a:lnSpc>
            </a:pP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地點</a:t>
            </a: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：美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安生活</a:t>
            </a: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廊</a:t>
            </a:r>
            <a:endParaRPr lang="en-US" altLang="zh-TW" sz="2400" dirty="0" smtClean="0">
              <a:solidFill>
                <a:prstClr val="black">
                  <a:lumMod val="75000"/>
                  <a:lumOff val="25000"/>
                </a:prstClr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2785"/>
            <a:ext cx="9144000" cy="1177243"/>
          </a:xfrm>
          <a:prstGeom prst="rect">
            <a:avLst/>
          </a:prstGeom>
          <a:noFill/>
          <a:effectLst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MOTIVES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 ®</a:t>
            </a:r>
            <a:r>
              <a:rPr lang="zh-TW" altLang="en-US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授</a:t>
            </a:r>
            <a:r>
              <a:rPr lang="zh-TW" alt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証訓練</a:t>
            </a:r>
            <a:r>
              <a:rPr lang="en-US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 </a:t>
            </a:r>
          </a:p>
          <a:p>
            <a:pPr algn="ctr" defTabSz="685783"/>
            <a:r>
              <a:rPr lang="en-US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CERTIFIED TRAINING</a:t>
            </a:r>
            <a:endParaRPr lang="en-US" sz="3200" dirty="0">
              <a:solidFill>
                <a:prstClr val="black">
                  <a:lumMod val="75000"/>
                  <a:lumOff val="25000"/>
                </a:prstClr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779" y="2987656"/>
            <a:ext cx="4549698" cy="14285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DATE: JUNE 13 &amp; 14 (SAT. &amp; SUN)</a:t>
            </a:r>
          </a:p>
          <a:p>
            <a:pPr defTabSz="685783">
              <a:lnSpc>
                <a:spcPct val="150000"/>
              </a:lnSpc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VENUE: MHK SHOWCASE</a:t>
            </a:r>
          </a:p>
          <a:p>
            <a:pPr defTabSz="685783">
              <a:lnSpc>
                <a:spcPct val="150000"/>
              </a:lnSpc>
            </a:pP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1600" y="4095750"/>
            <a:ext cx="3514724" cy="71557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en-US"/>
            </a:defPPr>
            <a:lvl1pPr defTabSz="685783"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Lisa Martin</a:t>
            </a:r>
          </a:p>
          <a:p>
            <a:pPr algn="ctr"/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Motives</a:t>
            </a:r>
            <a:r>
              <a:rPr lang="zh-TW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 </a:t>
            </a:r>
            <a:r>
              <a:rPr lang="en-US" sz="1400" b="1" dirty="0">
                <a:latin typeface="Heiti TC Light"/>
                <a:ea typeface="Heiti TC Light"/>
                <a:cs typeface="Heiti TC Light"/>
              </a:rPr>
              <a:t>®</a:t>
            </a:r>
            <a:r>
              <a:rPr lang="zh-TW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總</a:t>
            </a:r>
            <a:r>
              <a:rPr lang="zh-TW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監－</a:t>
            </a:r>
            <a:r>
              <a:rPr lang="zh-TW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超</a:t>
            </a:r>
            <a:r>
              <a:rPr lang="zh-TW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連</a:t>
            </a:r>
            <a:r>
              <a:rPr lang="zh-TW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鎖</a:t>
            </a:r>
            <a:r>
              <a:rPr lang="zh-TW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™ 店主培</a:t>
            </a:r>
            <a:r>
              <a:rPr lang="zh-TW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訓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Heiti TC Light"/>
              <a:ea typeface="Heiti TC Light"/>
              <a:cs typeface="Heiti TC Light"/>
            </a:endParaRPr>
          </a:p>
          <a:p>
            <a:pPr algn="ctr"/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 Director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eiti TC Light"/>
                <a:ea typeface="Heiti TC Light"/>
                <a:cs typeface="Heiti TC Light"/>
              </a:rPr>
              <a:t>of Field Development </a:t>
            </a:r>
          </a:p>
        </p:txBody>
      </p:sp>
      <p:pic>
        <p:nvPicPr>
          <p:cNvPr id="3" name="Picture 2" descr="IMG_255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4445" r="37043"/>
          <a:stretch/>
        </p:blipFill>
        <p:spPr>
          <a:xfrm>
            <a:off x="5943600" y="1363843"/>
            <a:ext cx="2046276" cy="2579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336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/>
          </p:cNvSpPr>
          <p:nvPr>
            <p:ph idx="1"/>
          </p:nvPr>
        </p:nvSpPr>
        <p:spPr>
          <a:xfrm>
            <a:off x="297032" y="1098077"/>
            <a:ext cx="8585710" cy="2077854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預測</a:t>
            </a:r>
            <a:r>
              <a:rPr lang="en-US" altLang="zh-TW" sz="2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2015</a:t>
            </a:r>
            <a:r>
              <a:rPr lang="zh-TW" altLang="en-US" sz="2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年銷售額達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414</a:t>
            </a:r>
            <a:r>
              <a:rPr lang="zh-TW" altLang="en-US" sz="2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億美元</a:t>
            </a:r>
            <a:endParaRPr lang="en-US" sz="2200" dirty="0" smtClean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過去</a:t>
            </a:r>
            <a:r>
              <a:rPr lang="en-US" altLang="zh-TW" sz="2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5</a:t>
            </a:r>
            <a:r>
              <a:rPr lang="zh-TW" altLang="en-US" sz="2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年，銷售額增長</a:t>
            </a:r>
            <a:r>
              <a:rPr lang="en-US" altLang="zh-TW" sz="2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1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8%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化妝品銷售額佔美容產品銷售額</a:t>
            </a:r>
            <a:r>
              <a:rPr lang="en-US" sz="2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44%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眼部產品為增長最快的產品類別之一</a:t>
            </a:r>
            <a:endParaRPr lang="en-US" sz="2200" dirty="0" smtClean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經濟衰退下，唇膏所受影響較其他產品類別低</a:t>
            </a:r>
            <a:endParaRPr lang="en-US" sz="2200" dirty="0" smtClean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彩妝業不受經濟衰退影響</a:t>
            </a:r>
            <a:endParaRPr lang="en-US" sz="2200" dirty="0" smtClean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297033" y="2910824"/>
            <a:ext cx="6277608" cy="2209163"/>
          </a:xfrm>
          <a:prstGeom prst="rect">
            <a:avLst/>
          </a:prstGeom>
        </p:spPr>
        <p:txBody>
          <a:bodyPr vert="horz" lIns="68579" tIns="34289" rIns="68579" bIns="34289" rtlCol="0">
            <a:noAutofit/>
          </a:bodyPr>
          <a:lstStyle>
            <a:lvl1pPr marL="257168" indent="-257168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Sales projected to reach $41.4 billion by 2015</a:t>
            </a:r>
          </a:p>
          <a:p>
            <a:pPr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Sales grew 18% over the past 5 years</a:t>
            </a:r>
          </a:p>
          <a:p>
            <a:pPr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Cosmetics sales make up 44% of Beauty Care Sales</a:t>
            </a:r>
          </a:p>
          <a:p>
            <a:pPr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Eye products are one of the fastest growing categories</a:t>
            </a:r>
          </a:p>
          <a:p>
            <a:pPr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Lipsticks are weathering the  recession better than any other product category</a:t>
            </a:r>
          </a:p>
          <a:p>
            <a:pPr>
              <a:spcBef>
                <a:spcPts val="0"/>
              </a:spcBef>
              <a:buClr>
                <a:srgbClr val="F496CB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Cosmetic industry is recession proof</a:t>
            </a:r>
            <a:endParaRPr lang="en-US" sz="20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 rot="5400000" flipH="1">
            <a:off x="3542284" y="-3607418"/>
            <a:ext cx="1001987" cy="8385254"/>
          </a:xfrm>
          <a:prstGeom prst="rect">
            <a:avLst/>
          </a:prstGeom>
          <a:gradFill>
            <a:gsLst>
              <a:gs pos="0">
                <a:schemeClr val="bg1">
                  <a:alpha val="1000"/>
                </a:schemeClr>
              </a:gs>
              <a:gs pos="74000">
                <a:schemeClr val="accent1">
                  <a:lumMod val="75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309425" y="92476"/>
            <a:ext cx="8144933" cy="893184"/>
          </a:xfrm>
        </p:spPr>
        <p:txBody>
          <a:bodyPr>
            <a:normAutofit fontScale="90000"/>
          </a:bodyPr>
          <a:lstStyle/>
          <a:p>
            <a:r>
              <a:rPr lang="zh-TW" altLang="en-US" sz="3600" cap="none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彩妝行業</a:t>
            </a:r>
            <a:r>
              <a:rPr lang="en-US" sz="3600" cap="none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230</a:t>
            </a:r>
            <a:r>
              <a:rPr lang="zh-TW" altLang="en-US" sz="3600" cap="none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億美元的行業</a:t>
            </a:r>
            <a:r>
              <a:rPr lang="en-US" altLang="zh-TW" sz="3600" cap="none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3600" cap="none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3600" cap="none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Cosmetics Industry $23 Billion Industry</a:t>
            </a:r>
            <a:endParaRPr lang="en-US" sz="3600" cap="none" dirty="0" smtClean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7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4213" y="668904"/>
            <a:ext cx="7772400" cy="956733"/>
          </a:xfrm>
          <a:prstGeom prst="rect">
            <a:avLst/>
          </a:prstGeom>
        </p:spPr>
        <p:txBody>
          <a:bodyPr vert="horz" lIns="68579" tIns="34289" rIns="68579" bIns="34289" rtlCol="0" anchor="t">
            <a:normAutofit/>
          </a:bodyPr>
          <a:lstStyle>
            <a:lvl1pPr algn="l" defTabSz="342892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>
                    <a:lumMod val="75000"/>
                  </a:schemeClr>
                </a:solidFill>
                <a:latin typeface="Century Gothic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32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第一步就是建立你的品牌！</a:t>
            </a:r>
            <a:endParaRPr lang="en-US" sz="3200" b="1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60413" y="1374861"/>
            <a:ext cx="7772400" cy="1176812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>
            <a:lvl1pPr marL="257168" indent="-257168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496CB">
                  <a:lumMod val="75000"/>
                </a:srgbClr>
              </a:buClr>
              <a:buFont typeface="Wingdings 3" charset="2"/>
              <a:buNone/>
            </a:pP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我們是彩妝專業人員</a:t>
            </a:r>
            <a:endParaRPr lang="en-US" sz="28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marL="0" indent="0" algn="ctr">
              <a:buClr>
                <a:srgbClr val="F496CB">
                  <a:lumMod val="75000"/>
                </a:srgbClr>
              </a:buClr>
              <a:buFont typeface="Wingdings 3" charset="2"/>
              <a:buNone/>
            </a:pP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我們需要具有專業 形象</a:t>
            </a:r>
            <a:endParaRPr lang="en-US" sz="28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4216" y="2751666"/>
            <a:ext cx="7772400" cy="956733"/>
          </a:xfrm>
          <a:prstGeom prst="rect">
            <a:avLst/>
          </a:prstGeom>
        </p:spPr>
        <p:txBody>
          <a:bodyPr vert="horz" lIns="68579" tIns="34289" rIns="68579" bIns="34289" rtlCol="0" anchor="t">
            <a:normAutofit/>
          </a:bodyPr>
          <a:lstStyle>
            <a:lvl1pPr algn="l" defTabSz="342892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>
                    <a:lumMod val="75000"/>
                  </a:schemeClr>
                </a:solidFill>
                <a:latin typeface="Century Gothic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32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The FIRST step is build your brand!</a:t>
            </a:r>
            <a:endParaRPr lang="en-US" sz="3200" b="1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760416" y="3378793"/>
            <a:ext cx="7772400" cy="1176812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>
            <a:lvl1pPr marL="257168" indent="-257168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1pPr>
            <a:lvl2pPr marL="557199" indent="-214308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2pPr>
            <a:lvl3pPr marL="857228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3pPr>
            <a:lvl4pPr marL="1200120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4pPr>
            <a:lvl5pPr marL="1543012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496CB">
                  <a:lumMod val="75000"/>
                </a:srgbClr>
              </a:buClr>
              <a:buFont typeface="Wingdings 3" charset="2"/>
              <a:buNone/>
            </a:pPr>
            <a:r>
              <a:rPr lang="en-US" altLang="zh-TW" sz="2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We are professional beauty advisors</a:t>
            </a:r>
            <a:endParaRPr lang="en-US" sz="26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marL="0" indent="0" algn="ctr">
              <a:buClr>
                <a:srgbClr val="F496CB">
                  <a:lumMod val="75000"/>
                </a:srgbClr>
              </a:buClr>
              <a:buFont typeface="Wingdings 3" charset="2"/>
              <a:buNone/>
            </a:pPr>
            <a:r>
              <a:rPr lang="en-US" altLang="zh-TW" sz="2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We need professional tools</a:t>
            </a:r>
            <a:endParaRPr lang="en-US" sz="26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66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 flipH="1">
            <a:off x="3727403" y="-3745037"/>
            <a:ext cx="631749" cy="8385254"/>
          </a:xfrm>
          <a:prstGeom prst="rect">
            <a:avLst/>
          </a:prstGeom>
          <a:gradFill>
            <a:gsLst>
              <a:gs pos="0">
                <a:schemeClr val="bg1">
                  <a:alpha val="1000"/>
                </a:schemeClr>
              </a:gs>
              <a:gs pos="74000">
                <a:schemeClr val="accent1">
                  <a:lumMod val="75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933" y="181595"/>
            <a:ext cx="1712624" cy="990600"/>
          </a:xfrm>
        </p:spPr>
        <p:txBody>
          <a:bodyPr>
            <a:normAutofit/>
          </a:bodyPr>
          <a:lstStyle/>
          <a:p>
            <a:r>
              <a:rPr lang="zh-TW" altLang="en-US" sz="3000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前</a:t>
            </a:r>
            <a:r>
              <a:rPr lang="en-US" sz="30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Before</a:t>
            </a:r>
            <a:endParaRPr lang="en-US" sz="3000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49349" y="2621195"/>
            <a:ext cx="8385254" cy="763271"/>
            <a:chOff x="-149349" y="2621195"/>
            <a:chExt cx="8385254" cy="763271"/>
          </a:xfrm>
        </p:grpSpPr>
        <p:sp>
          <p:nvSpPr>
            <p:cNvPr id="10" name="Rectangle 9"/>
            <p:cNvSpPr/>
            <p:nvPr/>
          </p:nvSpPr>
          <p:spPr>
            <a:xfrm rot="5400000" flipH="1">
              <a:off x="3727403" y="-1255557"/>
              <a:ext cx="631749" cy="8385254"/>
            </a:xfrm>
            <a:prstGeom prst="rect">
              <a:avLst/>
            </a:prstGeom>
            <a:gradFill>
              <a:gsLst>
                <a:gs pos="0">
                  <a:schemeClr val="bg1">
                    <a:alpha val="1000"/>
                  </a:schemeClr>
                </a:gs>
                <a:gs pos="74000">
                  <a:schemeClr val="accent1">
                    <a:lumMod val="75000"/>
                  </a:schemeClr>
                </a:gs>
                <a:gs pos="83000">
                  <a:schemeClr val="accent1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 defTabSz="685783"/>
              <a:endParaRPr lang="en-US" sz="1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12520" y="2697459"/>
              <a:ext cx="1821480" cy="687007"/>
            </a:xfrm>
            <a:prstGeom prst="rect">
              <a:avLst/>
            </a:prstGeom>
          </p:spPr>
          <p:txBody>
            <a:bodyPr vert="horz" lIns="68579" tIns="34289" rIns="68579" bIns="34289" rtlCol="0" anchor="t">
              <a:normAutofit/>
            </a:bodyPr>
            <a:lstStyle>
              <a:lvl1pPr algn="l" defTabSz="342892" rtl="0" eaLnBrk="1" latinLnBrk="0" hangingPunct="1">
                <a:spcBef>
                  <a:spcPct val="0"/>
                </a:spcBef>
                <a:buNone/>
                <a:defRPr sz="2700" kern="1200">
                  <a:solidFill>
                    <a:schemeClr val="accent1">
                      <a:lumMod val="75000"/>
                    </a:schemeClr>
                  </a:solidFill>
                  <a:latin typeface="Century Gothic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zh-TW" altLang="en-US" sz="3000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後</a:t>
              </a:r>
              <a:r>
                <a:rPr lang="en-US" sz="30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After </a:t>
              </a:r>
              <a:endParaRPr lang="en-US" sz="30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pic>
        <p:nvPicPr>
          <p:cNvPr id="2050" name="Picture 2" descr="C:\Users\Emmyy\AppData\Local\Microsoft\Windows\Temporary Internet Files\Content.Outlook\8OD9Z8FH\IMG_77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15" y="84214"/>
            <a:ext cx="3212583" cy="240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4" descr="C:\Documents and Settings\Admin\Desktop\Rose-profile.jpg"/>
          <p:cNvPicPr>
            <a:picLocks noChangeAspect="1" noChangeArrowheads="1"/>
          </p:cNvPicPr>
          <p:nvPr/>
        </p:nvPicPr>
        <p:blipFill rotWithShape="1">
          <a:blip r:embed="rId3" cstate="print"/>
          <a:srcRect t="25349" b="8849"/>
          <a:stretch/>
        </p:blipFill>
        <p:spPr bwMode="auto">
          <a:xfrm>
            <a:off x="5593435" y="120275"/>
            <a:ext cx="2440156" cy="240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Emmyy\AppData\Local\Microsoft\Windows\Temporary Internet Files\Content.Outlook\8OD9Z8FH\IMG_78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627" y="2621195"/>
            <a:ext cx="3226371" cy="240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2" descr="M:\03-04-2015 jpg\IMG_369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7" t="5603" r="21207" b="7378"/>
          <a:stretch/>
        </p:blipFill>
        <p:spPr bwMode="auto">
          <a:xfrm>
            <a:off x="5593435" y="2656820"/>
            <a:ext cx="2088426" cy="2338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77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/>
          </p:cNvSpPr>
          <p:nvPr/>
        </p:nvSpPr>
        <p:spPr bwMode="auto">
          <a:xfrm>
            <a:off x="492125" y="2206648"/>
            <a:ext cx="8682038" cy="58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TW" altLang="en-US" sz="2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透</a:t>
            </a:r>
            <a:r>
              <a:rPr lang="zh-TW" altLang="en-US" sz="26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過一</a:t>
            </a:r>
            <a:r>
              <a:rPr lang="zh-TW" altLang="en-US" sz="2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個</a:t>
            </a:r>
            <a:r>
              <a:rPr lang="en-US" altLang="zh-TW" sz="2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Motives</a:t>
            </a:r>
            <a:r>
              <a:rPr lang="zh-TW" altLang="en-US" sz="2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眼影</a:t>
            </a:r>
            <a:r>
              <a:rPr lang="en-US" altLang="zh-TW" sz="2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 rot="5400000" flipH="1">
            <a:off x="3461276" y="-4991789"/>
            <a:ext cx="1164004" cy="8385254"/>
          </a:xfrm>
          <a:prstGeom prst="rect">
            <a:avLst/>
          </a:prstGeom>
          <a:gradFill>
            <a:gsLst>
              <a:gs pos="0">
                <a:schemeClr val="bg1">
                  <a:alpha val="1000"/>
                </a:schemeClr>
              </a:gs>
              <a:gs pos="74000">
                <a:schemeClr val="accent1">
                  <a:lumMod val="75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 rot="5400000" flipH="1">
            <a:off x="3461276" y="-3336410"/>
            <a:ext cx="1164004" cy="8385254"/>
          </a:xfrm>
          <a:prstGeom prst="rect">
            <a:avLst/>
          </a:prstGeom>
          <a:gradFill>
            <a:gsLst>
              <a:gs pos="0">
                <a:schemeClr val="bg1">
                  <a:alpha val="1000"/>
                </a:schemeClr>
              </a:gs>
              <a:gs pos="74000">
                <a:schemeClr val="accent1">
                  <a:lumMod val="75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7360" y="282679"/>
            <a:ext cx="7772400" cy="1189716"/>
          </a:xfrm>
          <a:prstGeom prst="rect">
            <a:avLst/>
          </a:prstGeom>
        </p:spPr>
        <p:txBody>
          <a:bodyPr vert="horz" lIns="68579" tIns="34289" rIns="68579" bIns="34289" rtlCol="0" anchor="t">
            <a:normAutofit/>
          </a:bodyPr>
          <a:lstStyle>
            <a:lvl1pPr algn="l" defTabSz="342892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>
                    <a:lumMod val="75000"/>
                  </a:schemeClr>
                </a:solidFill>
                <a:latin typeface="Century Gothic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第一次</a:t>
            </a:r>
            <a:r>
              <a:rPr lang="en-US" sz="3600" dirty="0" err="1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零售</a:t>
            </a:r>
            <a:r>
              <a:rPr lang="zh-TW" altLang="en-US" sz="36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經驗</a:t>
            </a:r>
            <a:endParaRPr lang="en-US" sz="36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r>
              <a:rPr lang="en-US" altLang="zh-TW" sz="34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The First Retail Experience</a:t>
            </a:r>
            <a:endParaRPr lang="en-US" sz="34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026" name="Picture 2" descr="O:\Product_SC\Communications\Graphics\Products Image\Motives\Eyes\Pressed Eye Shadow\HK169M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814" y="1728378"/>
            <a:ext cx="2581002" cy="14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 txBox="1">
            <a:spLocks/>
          </p:cNvSpPr>
          <p:nvPr/>
        </p:nvSpPr>
        <p:spPr bwMode="auto">
          <a:xfrm>
            <a:off x="461962" y="3393467"/>
            <a:ext cx="8682038" cy="67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Through one Motives Pressed Eye Shadow…</a:t>
            </a:r>
          </a:p>
        </p:txBody>
      </p:sp>
      <p:sp>
        <p:nvSpPr>
          <p:cNvPr id="14" name="Rectangle 3"/>
          <p:cNvSpPr txBox="1">
            <a:spLocks/>
          </p:cNvSpPr>
          <p:nvPr/>
        </p:nvSpPr>
        <p:spPr bwMode="auto">
          <a:xfrm>
            <a:off x="466400" y="2665288"/>
            <a:ext cx="8682038" cy="77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TW" altLang="en-US" sz="2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零售超過</a:t>
            </a:r>
            <a:r>
              <a:rPr lang="en-US" altLang="zh-TW" sz="26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$2000 </a:t>
            </a:r>
            <a:r>
              <a:rPr lang="en-US" altLang="zh-TW" sz="2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Motives</a:t>
            </a:r>
            <a:r>
              <a:rPr lang="zh-TW" altLang="en-US" sz="2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彩</a:t>
            </a:r>
            <a:r>
              <a:rPr lang="zh-TW" altLang="en-US" sz="26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妝</a:t>
            </a:r>
            <a:r>
              <a:rPr lang="zh-TW" altLang="en-US" sz="2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品</a:t>
            </a:r>
            <a:endParaRPr lang="en-US" sz="26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5" name="Rectangle 3"/>
          <p:cNvSpPr txBox="1">
            <a:spLocks/>
          </p:cNvSpPr>
          <p:nvPr/>
        </p:nvSpPr>
        <p:spPr bwMode="auto">
          <a:xfrm>
            <a:off x="473837" y="3831236"/>
            <a:ext cx="8682038" cy="67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Lead to retail sales of &gt;$2000 of Motives Cosmetics</a:t>
            </a:r>
          </a:p>
        </p:txBody>
      </p:sp>
    </p:spTree>
    <p:extLst>
      <p:ext uri="{BB962C8B-B14F-4D97-AF65-F5344CB8AC3E}">
        <p14:creationId xmlns:p14="http://schemas.microsoft.com/office/powerpoint/2010/main" val="278659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5400000" flipH="1">
            <a:off x="3461276" y="-3336410"/>
            <a:ext cx="1164004" cy="8385254"/>
          </a:xfrm>
          <a:prstGeom prst="rect">
            <a:avLst/>
          </a:prstGeom>
          <a:gradFill>
            <a:gsLst>
              <a:gs pos="0">
                <a:schemeClr val="bg1">
                  <a:alpha val="1000"/>
                </a:schemeClr>
              </a:gs>
              <a:gs pos="74000">
                <a:schemeClr val="accent1">
                  <a:lumMod val="75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50325"/>
            <a:ext cx="8196612" cy="990600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透過工作坊，建</a:t>
            </a:r>
            <a:r>
              <a:rPr lang="zh-TW" altLang="en-US" sz="40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立</a:t>
            </a:r>
            <a:r>
              <a:rPr lang="en-US" altLang="zh-TW" sz="40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Motives®</a:t>
            </a:r>
            <a:r>
              <a:rPr lang="zh-TW" altLang="en-US" sz="40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團</a:t>
            </a:r>
            <a:r>
              <a:rPr lang="zh-TW" altLang="en-US" sz="4000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隊</a:t>
            </a:r>
            <a:r>
              <a:rPr lang="en-US" sz="40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sz="40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</a:br>
            <a:r>
              <a:rPr lang="en-US" sz="29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Development of Motives® Team through Workshop</a:t>
            </a:r>
            <a:endParaRPr lang="en-US" sz="2900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66943" y="1496292"/>
            <a:ext cx="8096951" cy="3376338"/>
            <a:chOff x="566943" y="1496292"/>
            <a:chExt cx="8096951" cy="3376338"/>
          </a:xfrm>
        </p:grpSpPr>
        <p:grpSp>
          <p:nvGrpSpPr>
            <p:cNvPr id="4" name="Group 3"/>
            <p:cNvGrpSpPr/>
            <p:nvPr/>
          </p:nvGrpSpPr>
          <p:grpSpPr>
            <a:xfrm>
              <a:off x="626318" y="1928735"/>
              <a:ext cx="8037576" cy="2943895"/>
              <a:chOff x="626318" y="1323110"/>
              <a:chExt cx="8037576" cy="2943895"/>
            </a:xfrm>
          </p:grpSpPr>
          <p:pic>
            <p:nvPicPr>
              <p:cNvPr id="3074" name="Picture 2" descr="C:\Users\Emmyy\AppData\Local\Microsoft\Windows\Temporary Internet Files\Content.Outlook\8OD9Z8FH\IMG_7841 (2)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6318" y="1323110"/>
                <a:ext cx="2185416" cy="29260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5" name="Picture 3" descr="C:\Users\Emmyy\AppData\Local\Microsoft\Windows\Temporary Internet Files\Content.Outlook\8OD9Z8FH\IMG_7842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9334" y="1340925"/>
                <a:ext cx="2194560" cy="29260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 descr="C:\Users\Emmyy\AppData\Local\Microsoft\Windows\Temporary Internet Files\Content.Outlook\8OD9Z8FH\IMG_7835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534"/>
              <a:stretch/>
            </p:blipFill>
            <p:spPr bwMode="auto">
              <a:xfrm>
                <a:off x="2811734" y="1762485"/>
                <a:ext cx="3657600" cy="20615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566943" y="1496292"/>
              <a:ext cx="3767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zh-TW" altLang="en-US" sz="2400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起</a:t>
              </a:r>
              <a:r>
                <a:rPr lang="zh-TW" altLang="en-US" sz="2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初 </a:t>
              </a:r>
              <a:r>
                <a:rPr lang="en-US" sz="2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Beginning…</a:t>
              </a:r>
              <a:endParaRPr lang="en-US" sz="2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7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23659B44-6E34-4CE8-8F0D-387DA7996826}"/>
    </a:ext>
  </a:extLst>
</a:theme>
</file>

<file path=ppt/theme/theme11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1414</Words>
  <Application>Microsoft Office PowerPoint</Application>
  <PresentationFormat>On-screen Show (16:9)</PresentationFormat>
  <Paragraphs>155</Paragraphs>
  <Slides>45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2_Custom Design</vt:lpstr>
      <vt:lpstr>1_Custom Design</vt:lpstr>
      <vt:lpstr>Custom Design</vt:lpstr>
      <vt:lpstr>3_Custom Design</vt:lpstr>
      <vt:lpstr>4_Custom Design</vt:lpstr>
      <vt:lpstr>2_Office Theme</vt:lpstr>
      <vt:lpstr>3_Office Theme</vt:lpstr>
      <vt:lpstr>9_Custom Design</vt:lpstr>
      <vt:lpstr>5_Custom Design</vt:lpstr>
      <vt:lpstr>Facet</vt:lpstr>
      <vt:lpstr>6_Custom Design</vt:lpstr>
      <vt:lpstr>7_Custom Design</vt:lpstr>
      <vt:lpstr>8_Custom Design</vt:lpstr>
      <vt:lpstr>PowerPoint Presentation</vt:lpstr>
      <vt:lpstr>PowerPoint Presentation</vt:lpstr>
      <vt:lpstr>PowerPoint Presentation</vt:lpstr>
      <vt:lpstr>PowerPoint Presentation</vt:lpstr>
      <vt:lpstr>彩妝行業230億美元的行業 Cosmetics Industry $23 Billion Industry</vt:lpstr>
      <vt:lpstr>PowerPoint Presentation</vt:lpstr>
      <vt:lpstr>前Before</vt:lpstr>
      <vt:lpstr>PowerPoint Presentation</vt:lpstr>
      <vt:lpstr>透過工作坊，建立Motives®團隊 Development of Motives® Team through Workshop</vt:lpstr>
      <vt:lpstr>透過工作坊，建立Motives®團隊 Development of Motives® Team through Workshop</vt:lpstr>
      <vt:lpstr>透過工作坊，建立Motives®團隊 Development of Motives® Team through Workshop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MOTIVES®眼影  PRESSED EYE SHADOW</vt:lpstr>
      <vt:lpstr>MOTIVES®胭脂  PRESSED BLUSH</vt:lpstr>
      <vt:lpstr>MOTIVES ®多效修容粉餅 SHAPE AND SCULPT DUO</vt:lpstr>
      <vt:lpstr>MOTIVES ®瑰麗化妝掃套裝 DELUXE BRUSH SET</vt:lpstr>
      <vt:lpstr>MOTIVES ®專業套裝 PROFESSIONAL MAKEUP KIT</vt:lpstr>
      <vt:lpstr>2015春夏新趨勢  SPRING &amp; SUMMER TRENDS</vt:lpstr>
      <vt:lpstr>PowerPoint Presentation</vt:lpstr>
      <vt:lpstr>2015 SPRING &amp; SUMMER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markethongkong</dc:creator>
  <cp:lastModifiedBy>Monie Chan</cp:lastModifiedBy>
  <cp:revision>110</cp:revision>
  <dcterms:created xsi:type="dcterms:W3CDTF">2015-04-13T07:31:09Z</dcterms:created>
  <dcterms:modified xsi:type="dcterms:W3CDTF">2015-05-06T04:25:05Z</dcterms:modified>
</cp:coreProperties>
</file>